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77" r:id="rId2"/>
    <p:sldId id="423" r:id="rId3"/>
    <p:sldId id="424" r:id="rId4"/>
    <p:sldId id="431" r:id="rId5"/>
    <p:sldId id="416" r:id="rId6"/>
    <p:sldId id="435" r:id="rId7"/>
    <p:sldId id="436" r:id="rId8"/>
    <p:sldId id="439" r:id="rId9"/>
    <p:sldId id="433" r:id="rId10"/>
    <p:sldId id="440" r:id="rId11"/>
    <p:sldId id="468" r:id="rId12"/>
    <p:sldId id="469" r:id="rId13"/>
    <p:sldId id="470" r:id="rId14"/>
    <p:sldId id="471" r:id="rId15"/>
    <p:sldId id="461" r:id="rId16"/>
    <p:sldId id="474" r:id="rId17"/>
    <p:sldId id="473" r:id="rId18"/>
    <p:sldId id="475" r:id="rId19"/>
    <p:sldId id="476" r:id="rId20"/>
    <p:sldId id="453" r:id="rId21"/>
    <p:sldId id="455" r:id="rId22"/>
    <p:sldId id="456" r:id="rId23"/>
    <p:sldId id="457" r:id="rId24"/>
    <p:sldId id="466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0D6"/>
    <a:srgbClr val="7D806E"/>
    <a:srgbClr val="CBC8BA"/>
    <a:srgbClr val="D7A89D"/>
    <a:srgbClr val="ED6E68"/>
    <a:srgbClr val="DDB89F"/>
    <a:srgbClr val="CBB9CC"/>
    <a:srgbClr val="CC9DED"/>
    <a:srgbClr val="FF9A6C"/>
    <a:srgbClr val="B3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2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dirty="0"/>
              <a:t>www.profilideirequisiti.ch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Imp. rist. / Imp. alb.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Matematica</c:v>
                </c:pt>
                <c:pt idx="1">
                  <c:v>Lingua di scolarizzazione</c:v>
                </c:pt>
                <c:pt idx="2">
                  <c:v>Scienze naturali</c:v>
                </c:pt>
                <c:pt idx="3">
                  <c:v>Lingue straniere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3.5</c:v>
                </c:pt>
                <c:pt idx="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B8-4181-9E74-BFDB5AF13C2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Cuoco/a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Matematica</c:v>
                </c:pt>
                <c:pt idx="1">
                  <c:v>Lingua di scolarizzazione</c:v>
                </c:pt>
                <c:pt idx="2">
                  <c:v>Scienze naturali</c:v>
                </c:pt>
                <c:pt idx="3">
                  <c:v>Lingue straniere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8-4181-9E74-BFDB5AF13C2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Imp. gastr. stand.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Matematica</c:v>
                </c:pt>
                <c:pt idx="1">
                  <c:v>Lingua di scolarizzazione</c:v>
                </c:pt>
                <c:pt idx="2">
                  <c:v>Scienze naturali</c:v>
                </c:pt>
                <c:pt idx="3">
                  <c:v>Lingue straniere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5</c:v>
                </c:pt>
                <c:pt idx="1">
                  <c:v>4.5</c:v>
                </c:pt>
                <c:pt idx="2">
                  <c:v>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B8-4181-9E74-BFDB5AF13C2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Imp. Commercio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Matematica</c:v>
                </c:pt>
                <c:pt idx="1">
                  <c:v>Lingua di scolarizzazione</c:v>
                </c:pt>
                <c:pt idx="2">
                  <c:v>Scienze naturali</c:v>
                </c:pt>
                <c:pt idx="3">
                  <c:v>Lingue straniere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6.5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B8-4181-9E74-BFDB5AF13C2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Imp. com. alberg.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Matematica</c:v>
                </c:pt>
                <c:pt idx="1">
                  <c:v>Lingua di scolarizzazione</c:v>
                </c:pt>
                <c:pt idx="2">
                  <c:v>Scienze naturali</c:v>
                </c:pt>
                <c:pt idx="3">
                  <c:v>Lingue straniere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6.5</c:v>
                </c:pt>
                <c:pt idx="3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B8-4181-9E74-BFDB5AF13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883519"/>
        <c:axId val="902975616"/>
      </c:lineChart>
      <c:catAx>
        <c:axId val="207788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02975616"/>
        <c:crosses val="autoZero"/>
        <c:auto val="1"/>
        <c:lblAlgn val="ctr"/>
        <c:lblOffset val="100"/>
        <c:noMultiLvlLbl val="0"/>
      </c:catAx>
      <c:valAx>
        <c:axId val="90297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7788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B472-1859-401E-9C29-6F3E6F1D499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A5310-2889-43F8-94B7-C076D83C54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852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Welche Berufe kennt ihr? / Für welche Berufe interessiert ihr euch?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A5310-2889-43F8-94B7-C076D83C54C7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786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Bsp</a:t>
            </a:r>
            <a:r>
              <a:rPr lang="de-CH" dirty="0"/>
              <a:t> z.B. Koch – KV/</a:t>
            </a:r>
            <a:r>
              <a:rPr lang="de-CH" dirty="0" err="1"/>
              <a:t>HoKo</a:t>
            </a:r>
            <a:r>
              <a:rPr lang="de-CH" dirty="0"/>
              <a:t>/</a:t>
            </a:r>
            <a:r>
              <a:rPr lang="de-CH" dirty="0" err="1"/>
              <a:t>SyGa</a:t>
            </a:r>
            <a:r>
              <a:rPr lang="de-CH" dirty="0"/>
              <a:t> hat mehr Berufsschule.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A5310-2889-43F8-94B7-C076D83C54C7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1757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Erzählen Sie auch von der Berufsschule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A5310-2889-43F8-94B7-C076D83C54C7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318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F31885-242D-A40E-47EE-85F49D63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2478C7-4725-2775-90F5-472FFCE6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CD361B-463D-93D1-759E-0FEAF40A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F11D6074-85E0-3409-812D-4131CA1A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16E66B-243D-0938-B23A-FA466D6F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B00C01-C788-96AA-52B6-8A0C191B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4D6A0D-D38E-D214-068E-924551CC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2" name="Grafik 1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69C7B81C-EF73-5BA4-7D43-A7FE50602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FA5D9-966A-5496-1F6A-A044DB72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EEC10-2B12-DCF3-5966-CF4646F8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49A00-DB1A-9B0C-4B45-FC666CDA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B43FCD-DC2B-2A79-56F1-400F7E76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5C455-2BB1-D904-03E3-F027BD86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650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B5602C0-F79B-8569-3E2D-412DDD24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E221AE-EE52-D444-577B-D49915C5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21322D-5DAF-F485-B5B6-A0492BA7D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C5BABE-5A1A-AF74-37C8-22C7C0A44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8AF5CD-43EE-CEA2-F47B-E18083CEC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06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Im Haus, Wand enthält.&#10;&#10;Automatisch generierte Beschreibung">
            <a:extLst>
              <a:ext uri="{FF2B5EF4-FFF2-40B4-BE49-F238E27FC236}">
                <a16:creationId xmlns:a16="http://schemas.microsoft.com/office/drawing/2014/main" id="{798C9745-6824-07A0-7833-753CF7A4E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0" r="15311"/>
          <a:stretch>
            <a:fillRect/>
          </a:stretch>
        </p:blipFill>
        <p:spPr>
          <a:xfrm>
            <a:off x="5242811" y="0"/>
            <a:ext cx="6949189" cy="6858000"/>
          </a:xfrm>
          <a:custGeom>
            <a:avLst/>
            <a:gdLst>
              <a:gd name="connsiteX0" fmla="*/ 2480968 w 6949189"/>
              <a:gd name="connsiteY0" fmla="*/ 0 h 6858000"/>
              <a:gd name="connsiteX1" fmla="*/ 6949189 w 6949189"/>
              <a:gd name="connsiteY1" fmla="*/ 0 h 6858000"/>
              <a:gd name="connsiteX2" fmla="*/ 6949189 w 6949189"/>
              <a:gd name="connsiteY2" fmla="*/ 6858000 h 6858000"/>
              <a:gd name="connsiteX3" fmla="*/ 2247001 w 6949189"/>
              <a:gd name="connsiteY3" fmla="*/ 6858000 h 6858000"/>
              <a:gd name="connsiteX4" fmla="*/ 1822768 w 6949189"/>
              <a:gd name="connsiteY4" fmla="*/ 6663014 h 6858000"/>
              <a:gd name="connsiteX5" fmla="*/ 567132 w 6949189"/>
              <a:gd name="connsiteY5" fmla="*/ 5954399 h 6858000"/>
              <a:gd name="connsiteX6" fmla="*/ 11820 w 6949189"/>
              <a:gd name="connsiteY6" fmla="*/ 5054476 h 6858000"/>
              <a:gd name="connsiteX7" fmla="*/ 603758 w 6949189"/>
              <a:gd name="connsiteY7" fmla="*/ 2783207 h 6858000"/>
              <a:gd name="connsiteX8" fmla="*/ 2480968 w 694918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9189" h="6858000">
                <a:moveTo>
                  <a:pt x="2480968" y="0"/>
                </a:moveTo>
                <a:lnTo>
                  <a:pt x="6949189" y="0"/>
                </a:lnTo>
                <a:lnTo>
                  <a:pt x="6949189" y="6858000"/>
                </a:lnTo>
                <a:lnTo>
                  <a:pt x="2247001" y="6858000"/>
                </a:lnTo>
                <a:lnTo>
                  <a:pt x="1822768" y="6663014"/>
                </a:lnTo>
                <a:cubicBezTo>
                  <a:pt x="1400228" y="6456688"/>
                  <a:pt x="982507" y="6217384"/>
                  <a:pt x="567132" y="5954399"/>
                </a:cubicBezTo>
                <a:cubicBezTo>
                  <a:pt x="293247" y="5780980"/>
                  <a:pt x="46561" y="5361370"/>
                  <a:pt x="11820" y="5054476"/>
                </a:cubicBezTo>
                <a:cubicBezTo>
                  <a:pt x="-69377" y="4337115"/>
                  <a:pt x="282945" y="3421636"/>
                  <a:pt x="603758" y="2783207"/>
                </a:cubicBezTo>
                <a:cubicBezTo>
                  <a:pt x="911510" y="2170812"/>
                  <a:pt x="1612990" y="947484"/>
                  <a:pt x="2480968" y="0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F6B016-3279-D811-9ECB-D527F1F85CED}"/>
              </a:ext>
            </a:extLst>
          </p:cNvPr>
          <p:cNvSpPr txBox="1"/>
          <p:nvPr/>
        </p:nvSpPr>
        <p:spPr>
          <a:xfrm>
            <a:off x="977056" y="3683598"/>
            <a:ext cx="118790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Impara</a:t>
            </a:r>
            <a: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cosa</a:t>
            </a:r>
            <a: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regala</a:t>
            </a:r>
            <a: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gioia</a:t>
            </a:r>
            <a: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Benvenuti nel mondo dell'industria alberghiera e </a:t>
            </a:r>
          </a:p>
          <a:p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della ristorazione</a:t>
            </a:r>
            <a:endParaRPr lang="de-CH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Grafik 4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6814A23C-329C-313D-5E09-7042056E5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Lückenfüller">
            <a:extLst>
              <a:ext uri="{FF2B5EF4-FFF2-40B4-BE49-F238E27FC236}">
                <a16:creationId xmlns:a16="http://schemas.microsoft.com/office/drawing/2014/main" id="{D175CFCD-8140-592B-D472-F7CC94409778}"/>
              </a:ext>
            </a:extLst>
          </p:cNvPr>
          <p:cNvSpPr/>
          <p:nvPr/>
        </p:nvSpPr>
        <p:spPr>
          <a:xfrm>
            <a:off x="0" y="13705114"/>
            <a:ext cx="479077" cy="478972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70BA42-6AF0-D8D1-A5DF-E4700A55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5" name="Grafik 4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12688935-6DF2-0B7E-658D-D7AD117E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1ED6EF-6BFF-65A5-2364-986A405294F4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Requisiti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Estroverso, amichevole, aperto e allegro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Piacere nel lavorare in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Flessibile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Ama parlare le lingue straniere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Ha un‘attenzione particolare all'igiene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BBDEAB96-C151-BA83-C7CC-81A2A9B3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B43EDF0-39F7-E3B9-A63F-3ECB109E7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934379"/>
              </p:ext>
            </p:extLst>
          </p:nvPr>
        </p:nvGraphicFramePr>
        <p:xfrm>
          <a:off x="2047874" y="1057275"/>
          <a:ext cx="8112125" cy="5081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FB84FE37-A5E5-CA52-E653-07FB04765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9D9A702-5C0B-2E34-F398-1C726EC0582E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di ristorazione AFC </a:t>
            </a:r>
          </a:p>
          <a:p>
            <a:endParaRPr lang="it-IT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Comunicativo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Piacere nel contatto con le persone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Rapidità di comprensione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Aspetto curato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Riguardo per i dettagli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D2CE4E2-E0C1-164B-4882-73C47ECE0DEC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7" name="Grafik 6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7D366AC8-70CF-1351-F362-6EA213720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8" name="Grafik 7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97111C2B-A906-0FCE-BE72-12C64DE6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10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8D77DAFD-1A33-B9D6-54EE-F27046529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3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7029F5FE-474C-3DC4-8220-6A91071E2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14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D81B3B4-EC85-CD53-2B62-F6431F58C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5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A14EE5A0-E577-EAB5-CED8-C7552E8DE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11" name="Grafik 10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CE3FA625-9036-F744-C194-62BD68B4B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2567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A86DCEAF-F880-60CF-C8AC-08FA154A8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CEA49367-AABB-BEBF-469C-C89D7D38637E}"/>
              </a:ext>
            </a:extLst>
          </p:cNvPr>
          <p:cNvSpPr txBox="1"/>
          <p:nvPr/>
        </p:nvSpPr>
        <p:spPr>
          <a:xfrm>
            <a:off x="900001" y="2291139"/>
            <a:ext cx="589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Competenze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complementari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Giovane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barista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Giovane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barkeeper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Giovane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sommelière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sommelier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Giovane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chef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de rang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600" i="1" dirty="0">
                <a:latin typeface="Verdana" panose="020B0604030504040204" pitchFamily="34" charset="0"/>
                <a:ea typeface="Verdana" panose="020B0604030504040204" pitchFamily="34" charset="0"/>
              </a:rPr>
              <a:t>Alla fine del primo anno di apprendistato sceglierai, a seconda della tua azienda formatrice, una delle quattro competenze complementari.</a:t>
            </a:r>
            <a:endParaRPr lang="de-CH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6C323B6-5897-BAA5-5B86-3FF87F79E728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6" name="Grafik 5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B4F6FA7E-F472-B4CD-3E3E-23086E578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AFA42CB2-C78F-0AB1-DC10-6147F94A7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26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AB3620D0-175C-8BA9-26E9-F80DECD17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7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53236E81-41E8-CECE-4777-D25A742C6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28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B946747-33A5-1686-3A38-B0B055E85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B3AC4810-04D4-BB53-66C3-07E0BA55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5" name="Grafik 4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C8671ED7-FDB2-5227-1EBE-2E511EDA4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EAD2B5-55F0-CBD8-E965-F81BDE08465A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3" name="Grafik 2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C792995A-CB2D-C94E-25BC-B126E06D8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F1160391-85C4-9B57-F6E6-E566F45B7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5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F494E794-B10A-6C5E-9A02-3DEEF407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6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BCCF4419-AF2C-36A4-23CD-8EC9B27F7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7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0EF2129C-3E05-B707-2E24-69D23D4E6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FDD2F741-C7C4-DAFD-1F58-0146987BC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Cuoca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/Cuoco AFC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Creativo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Piacere nel lavorare in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Buon senso del gusto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Ama l'igiene e l'ordine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Molto creativo e attento alla presentazione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 descr="Ein Bild, das Person, Essen, Kleidung, Mahlzeit enthält.&#10;&#10;Automatisch generierte Beschreibung">
            <a:extLst>
              <a:ext uri="{FF2B5EF4-FFF2-40B4-BE49-F238E27FC236}">
                <a16:creationId xmlns:a16="http://schemas.microsoft.com/office/drawing/2014/main" id="{6F64D525-8349-6E30-AD6B-0FEEEA2BCF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7704"/>
            <a:ext cx="5400000" cy="6865703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Grafik 9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5879AC4F-7C1D-AA76-2521-4D630CB2C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fik 12">
            <a:extLst>
              <a:ext uri="{FF2B5EF4-FFF2-40B4-BE49-F238E27FC236}">
                <a16:creationId xmlns:a16="http://schemas.microsoft.com/office/drawing/2014/main" id="{E1791123-C97C-A8AD-7541-0F623387121C}"/>
              </a:ext>
            </a:extLst>
          </p:cNvPr>
          <p:cNvSpPr/>
          <p:nvPr/>
        </p:nvSpPr>
        <p:spPr>
          <a:xfrm>
            <a:off x="5277678" y="-1"/>
            <a:ext cx="6914322" cy="6857999"/>
          </a:xfrm>
          <a:custGeom>
            <a:avLst/>
            <a:gdLst>
              <a:gd name="connsiteX0" fmla="*/ 0 w 6914322"/>
              <a:gd name="connsiteY0" fmla="*/ 0 h 6858000"/>
              <a:gd name="connsiteX1" fmla="*/ 6914322 w 6914322"/>
              <a:gd name="connsiteY1" fmla="*/ 0 h 6858000"/>
              <a:gd name="connsiteX2" fmla="*/ 6914322 w 6914322"/>
              <a:gd name="connsiteY2" fmla="*/ 6858000 h 6858000"/>
              <a:gd name="connsiteX3" fmla="*/ 0 w 69143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4322" h="6858000">
                <a:moveTo>
                  <a:pt x="0" y="0"/>
                </a:moveTo>
                <a:lnTo>
                  <a:pt x="6914322" y="0"/>
                </a:lnTo>
                <a:lnTo>
                  <a:pt x="69143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8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6" name="Grafik 5" descr="Ein Bild, das Text, Diagramm, Screenshot, Plan enthält.&#10;&#10;Automatisch generierte Beschreibung">
            <a:extLst>
              <a:ext uri="{FF2B5EF4-FFF2-40B4-BE49-F238E27FC236}">
                <a16:creationId xmlns:a16="http://schemas.microsoft.com/office/drawing/2014/main" id="{2EC1439D-2F16-29CA-9097-D0D4A144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70" y="1915418"/>
            <a:ext cx="6331213" cy="3475285"/>
          </a:xfrm>
          <a:prstGeom prst="rect">
            <a:avLst/>
          </a:prstGeom>
        </p:spPr>
      </p:pic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99F30769-F8CF-EADD-8E0D-E015A1C12A25}"/>
              </a:ext>
            </a:extLst>
          </p:cNvPr>
          <p:cNvSpPr>
            <a:spLocks noChangeAspect="1"/>
          </p:cNvSpPr>
          <p:nvPr/>
        </p:nvSpPr>
        <p:spPr>
          <a:xfrm>
            <a:off x="1068988" y="2505899"/>
            <a:ext cx="3443798" cy="2884804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1482348" y="3683540"/>
            <a:ext cx="28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Planimetria di una cucina commerciale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BC049FF9-E8CA-F5D4-F3BA-C95A7B34E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D3E4FFB-E04F-EC9E-6731-2A9A52811E9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del settore</a:t>
            </a:r>
            <a:b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alberghiero-economia domestica AFC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Ordine e pulizia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Contatto con le persone e le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Talento per l'organizzazione e la pianificazione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Capacità di lavorare in modo indipendente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Abilità con le attrezzature tecniche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B24AB531-41DF-34C4-CF4F-8B2FAFC3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D214D984-4DEB-AC63-41CF-192C93184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9FA4718D-560C-7BFF-BD2C-D73AE15A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978" y="4915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C6FAD55-6862-1C33-D1CF-A09B2CAD2DA9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</a:t>
            </a:r>
            <a:b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di gastronomia standardizzata AFC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Lavoro in team ben organizzato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Piacere per i calcoli e la contabilità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Interesse per il cibo e la sua preparazione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Ama il contatto con gli ospiti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Capacità di comprensione rapida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 descr="Ein Bild, das Person, Kleidung, Mann, Essen enthält.&#10;&#10;Automatisch generierte Beschreibung">
            <a:extLst>
              <a:ext uri="{FF2B5EF4-FFF2-40B4-BE49-F238E27FC236}">
                <a16:creationId xmlns:a16="http://schemas.microsoft.com/office/drawing/2014/main" id="{B27EBE80-0A81-B545-A72E-765F3B905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Grafik 3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8B6A6D54-8ABE-4953-1EF0-54891A46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5D5A937-A5B4-1310-BCC0-D2D5D3EF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BD96E1-98C9-42EA-7BBC-E1609DCFD81A}"/>
              </a:ext>
            </a:extLst>
          </p:cNvPr>
          <p:cNvSpPr txBox="1"/>
          <p:nvPr/>
        </p:nvSpPr>
        <p:spPr>
          <a:xfrm>
            <a:off x="6323658" y="1692000"/>
            <a:ext cx="66315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Certificato federale di formazione </a:t>
            </a:r>
            <a:b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pratica CFP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di ristorazione CFP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di cucina CFP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del settore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alberghiero-economia domestica CFP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di gastronomia standardizzata CFP (dal 2025)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Durata della formazione: 2 anni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Permeabilità: al secondo anno di formazione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di base con AFC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9E83085B-8C15-254E-2D23-297B96D11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80FA0E3E-DE21-E306-62AA-ADE0511415C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Impiegato di commercio AFC AGT</a:t>
            </a:r>
            <a:b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(alberghiero-gastronomico-turistico)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Talento organizzativo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Comunicativo e articolato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Apprezza le buone maniere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Sicuro di sé e amichevole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Gli piace la contabilità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8F789B5A-7EAC-EDC2-5E16-E8CBA924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E3F738D3-17FB-8FE3-F2F7-4B90F6CD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1">
            <a:extLst>
              <a:ext uri="{FF2B5EF4-FFF2-40B4-BE49-F238E27FC236}">
                <a16:creationId xmlns:a16="http://schemas.microsoft.com/office/drawing/2014/main" id="{2ACBBCFA-055F-F861-213E-C4EE4E41A83F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3591725" y="433174"/>
            <a:ext cx="3561095" cy="3428405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516" y="3859312"/>
            <a:ext cx="3111854" cy="2812968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821" y="906055"/>
            <a:ext cx="3531697" cy="283270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363" y="3726651"/>
            <a:ext cx="3422756" cy="2643940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717" y="3882195"/>
            <a:ext cx="2970574" cy="2488396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64" y="1464567"/>
            <a:ext cx="2424864" cy="2227907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4050A9BD-ED65-B611-C148-FA4CC02F5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AE2AB0A0-347F-6BC5-2A97-56DA26B7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BD8313-DDFF-4356-1B39-3E2B32E74DCD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Impiegato in comunicazione </a:t>
            </a:r>
            <a:b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alberghiera AFC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Sicuro di 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Ama il contatto con le persone e le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Comunicativo e articolato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Flessibile e capace di risolvere i problemi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Talento organizzativo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8695D65-9A6A-41E6-F451-06AC0572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A568FF5E-6708-F3DD-4A45-305BAB8DF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 Andere Figur">
            <a:extLst>
              <a:ext uri="{FF2B5EF4-FFF2-40B4-BE49-F238E27FC236}">
                <a16:creationId xmlns:a16="http://schemas.microsoft.com/office/drawing/2014/main" id="{A93D3B82-C82A-2360-2BA3-E780FB646113}"/>
              </a:ext>
            </a:extLst>
          </p:cNvPr>
          <p:cNvSpPr/>
          <p:nvPr/>
        </p:nvSpPr>
        <p:spPr>
          <a:xfrm>
            <a:off x="2973042" y="0"/>
            <a:ext cx="9218958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A2D72C-82F3-883D-00BF-5A895BE0D43A}"/>
              </a:ext>
            </a:extLst>
          </p:cNvPr>
          <p:cNvSpPr txBox="1"/>
          <p:nvPr/>
        </p:nvSpPr>
        <p:spPr>
          <a:xfrm>
            <a:off x="5383516" y="2052000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Il primo passo verso la vita professionale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Cercate informazioni sull'industria dell'ospitalità, sulla vostra scelta professionale e sull'azienda formatrice.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Una buona preparazione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Tenere un diario di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Mostrare motivazione e interesse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8E5DA13D-A014-D18C-0514-FEB68C205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27" y="3551734"/>
            <a:ext cx="3996000" cy="2664000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B55AEB1C-C566-7444-4605-1F52FEB3E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!! Halbmond">
            <a:extLst>
              <a:ext uri="{FF2B5EF4-FFF2-40B4-BE49-F238E27FC236}">
                <a16:creationId xmlns:a16="http://schemas.microsoft.com/office/drawing/2014/main" id="{BFE1E730-D6E6-5768-530B-1C3351F93402}"/>
              </a:ext>
            </a:extLst>
          </p:cNvPr>
          <p:cNvSpPr/>
          <p:nvPr/>
        </p:nvSpPr>
        <p:spPr>
          <a:xfrm flipV="1"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48" name="Abgerundetes Rechteck 12">
            <a:extLst>
              <a:ext uri="{FF2B5EF4-FFF2-40B4-BE49-F238E27FC236}">
                <a16:creationId xmlns:a16="http://schemas.microsoft.com/office/drawing/2014/main" id="{B3A68F98-D37C-A4D5-309B-9D9D94FCB3FF}"/>
              </a:ext>
            </a:extLst>
          </p:cNvPr>
          <p:cNvSpPr/>
          <p:nvPr/>
        </p:nvSpPr>
        <p:spPr>
          <a:xfrm>
            <a:off x="779236" y="5183652"/>
            <a:ext cx="4312118" cy="1457780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CFP (2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anni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Addetto di ristorazione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-Addetto di cucina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-Addetto del settore alberghiero-economia domestica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-Addetto di gastronomia standardizzata 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Abgerundetes Rechteck 12">
            <a:extLst>
              <a:ext uri="{FF2B5EF4-FFF2-40B4-BE49-F238E27FC236}">
                <a16:creationId xmlns:a16="http://schemas.microsoft.com/office/drawing/2014/main" id="{8DBA6159-B78D-3EAB-A94B-B425DE12C942}"/>
              </a:ext>
            </a:extLst>
          </p:cNvPr>
          <p:cNvSpPr/>
          <p:nvPr/>
        </p:nvSpPr>
        <p:spPr>
          <a:xfrm>
            <a:off x="1015182" y="1532867"/>
            <a:ext cx="7747818" cy="540001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Formazione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continua</a:t>
            </a:r>
          </a:p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-Manager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alberghiero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dipl.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SPD SSS</a:t>
            </a:r>
            <a:r>
              <a:rPr lang="de-CH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de-CH" sz="1400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Abgerundetes Rechteck 12">
            <a:extLst>
              <a:ext uri="{FF2B5EF4-FFF2-40B4-BE49-F238E27FC236}">
                <a16:creationId xmlns:a16="http://schemas.microsoft.com/office/drawing/2014/main" id="{D3748EDE-4DEE-B44B-417D-1D137BD00EF2}"/>
              </a:ext>
            </a:extLst>
          </p:cNvPr>
          <p:cNvSpPr/>
          <p:nvPr/>
        </p:nvSpPr>
        <p:spPr>
          <a:xfrm>
            <a:off x="1015181" y="2221692"/>
            <a:ext cx="5294641" cy="1026688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Esame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professionale superiore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diploma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federale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-Capo della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ristorazione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-Capo cucina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-Capo della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ristorazione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collettiva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Esercente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albergatore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Capo del settore alberghiero-economia domestica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Abgerundetes Rechteck 12">
            <a:extLst>
              <a:ext uri="{FF2B5EF4-FFF2-40B4-BE49-F238E27FC236}">
                <a16:creationId xmlns:a16="http://schemas.microsoft.com/office/drawing/2014/main" id="{CF5E625E-8766-51D2-4500-249779CB299A}"/>
              </a:ext>
            </a:extLst>
          </p:cNvPr>
          <p:cNvSpPr/>
          <p:nvPr/>
        </p:nvSpPr>
        <p:spPr>
          <a:xfrm>
            <a:off x="8917477" y="1532866"/>
            <a:ext cx="2265456" cy="540001"/>
          </a:xfrm>
          <a:prstGeom prst="roundRect">
            <a:avLst>
              <a:gd name="adj" fmla="val 604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M. Sc. in Global </a:t>
            </a:r>
            <a:b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Business</a:t>
            </a:r>
          </a:p>
        </p:txBody>
      </p:sp>
      <p:sp>
        <p:nvSpPr>
          <p:cNvPr id="38" name="Abgerundetes Rechteck 12">
            <a:extLst>
              <a:ext uri="{FF2B5EF4-FFF2-40B4-BE49-F238E27FC236}">
                <a16:creationId xmlns:a16="http://schemas.microsoft.com/office/drawing/2014/main" id="{B38B177D-5A47-BB75-E2A6-B1CEBAF0842B}"/>
              </a:ext>
            </a:extLst>
          </p:cNvPr>
          <p:cNvSpPr/>
          <p:nvPr/>
        </p:nvSpPr>
        <p:spPr>
          <a:xfrm>
            <a:off x="8917477" y="2221692"/>
            <a:ext cx="2265455" cy="2327250"/>
          </a:xfrm>
          <a:prstGeom prst="roundRect">
            <a:avLst>
              <a:gd name="adj" fmla="val 2121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FORMAZIONE UNIVERSITARIA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B.Sc. in International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Management</a:t>
            </a:r>
          </a:p>
          <a:p>
            <a:endParaRPr lang="de-CH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Abgerundetes Rechteck 12">
            <a:extLst>
              <a:ext uri="{FF2B5EF4-FFF2-40B4-BE49-F238E27FC236}">
                <a16:creationId xmlns:a16="http://schemas.microsoft.com/office/drawing/2014/main" id="{B03566BB-C420-41BD-F1B9-FABBE164F25D}"/>
              </a:ext>
            </a:extLst>
          </p:cNvPr>
          <p:cNvSpPr/>
          <p:nvPr/>
        </p:nvSpPr>
        <p:spPr>
          <a:xfrm>
            <a:off x="6464300" y="2221690"/>
            <a:ext cx="2298700" cy="2327251"/>
          </a:xfrm>
          <a:prstGeom prst="roundRect">
            <a:avLst>
              <a:gd name="adj" fmla="val 162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SCUOLA</a:t>
            </a:r>
          </a:p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SPECIALIZZATA SUPERIORE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Albergatrice-ristoratrice </a:t>
            </a:r>
            <a:r>
              <a:rPr lang="it-IT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/ Albergatore-ristoratore </a:t>
            </a:r>
            <a:r>
              <a:rPr lang="it-IT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SSS 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Abgerundetes Rechteck 12">
            <a:extLst>
              <a:ext uri="{FF2B5EF4-FFF2-40B4-BE49-F238E27FC236}">
                <a16:creationId xmlns:a16="http://schemas.microsoft.com/office/drawing/2014/main" id="{47C3D01D-493F-D63F-08DB-5833FE4A5BA6}"/>
              </a:ext>
            </a:extLst>
          </p:cNvPr>
          <p:cNvSpPr/>
          <p:nvPr/>
        </p:nvSpPr>
        <p:spPr>
          <a:xfrm>
            <a:off x="1015182" y="3397204"/>
            <a:ext cx="5294640" cy="1151737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Esami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professione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attestato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professionale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federale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Responsabile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della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ristorazione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-Sommelier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Capocuoco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-Cuoco in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dietetica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-Chef de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réception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Esercente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albergatore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Responsabile del settore alberghiero-economia domestica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Abgerundetes Rechteck 12">
            <a:extLst>
              <a:ext uri="{FF2B5EF4-FFF2-40B4-BE49-F238E27FC236}">
                <a16:creationId xmlns:a16="http://schemas.microsoft.com/office/drawing/2014/main" id="{6C751F16-E9AA-043A-2C78-DECD043FF0FE}"/>
              </a:ext>
            </a:extLst>
          </p:cNvPr>
          <p:cNvSpPr/>
          <p:nvPr/>
        </p:nvSpPr>
        <p:spPr>
          <a:xfrm>
            <a:off x="5220166" y="5181323"/>
            <a:ext cx="4472473" cy="1460109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AFC (3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anni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Cuoco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-Impiegato di ristorazione	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-Impiegato del settore alberghiero-economia domestica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-Impiegato di gastronomia standardizzata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-Impiegato di commercio AGT</a:t>
            </a:r>
          </a:p>
          <a:p>
            <a:r>
              <a:rPr lang="it-I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-Impiegato in comunicazione alberghiera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46" name="Abgerundetes Rechteck 12">
            <a:extLst>
              <a:ext uri="{FF2B5EF4-FFF2-40B4-BE49-F238E27FC236}">
                <a16:creationId xmlns:a16="http://schemas.microsoft.com/office/drawing/2014/main" id="{0A80D8DE-C2BF-E5EF-A236-1DEBE6221615}"/>
              </a:ext>
            </a:extLst>
          </p:cNvPr>
          <p:cNvSpPr/>
          <p:nvPr/>
        </p:nvSpPr>
        <p:spPr>
          <a:xfrm>
            <a:off x="9759188" y="4697767"/>
            <a:ext cx="1423744" cy="1943665"/>
          </a:xfrm>
          <a:prstGeom prst="roundRect">
            <a:avLst>
              <a:gd name="adj" fmla="val 604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Liceo</a:t>
            </a:r>
            <a:r>
              <a:rPr lang="de-CH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47" name="Abgerundetes Rechteck 12">
            <a:extLst>
              <a:ext uri="{FF2B5EF4-FFF2-40B4-BE49-F238E27FC236}">
                <a16:creationId xmlns:a16="http://schemas.microsoft.com/office/drawing/2014/main" id="{BAFB7F55-86DE-EB44-898D-EA0D1D4549F9}"/>
              </a:ext>
            </a:extLst>
          </p:cNvPr>
          <p:cNvSpPr/>
          <p:nvPr/>
        </p:nvSpPr>
        <p:spPr>
          <a:xfrm>
            <a:off x="7226300" y="4712991"/>
            <a:ext cx="2413001" cy="341486"/>
          </a:xfrm>
          <a:prstGeom prst="roundRect">
            <a:avLst>
              <a:gd name="adj" fmla="val 1348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pPr algn="ctr"/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Maturità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professionale</a:t>
            </a:r>
            <a:endParaRPr lang="de-CH" sz="105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F682E6D4-D587-33D6-0BA4-8B00B0434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78B5EDAD-A7F1-BB01-20CC-C2C8DAC43F59}"/>
              </a:ext>
            </a:extLst>
          </p:cNvPr>
          <p:cNvSpPr/>
          <p:nvPr/>
        </p:nvSpPr>
        <p:spPr>
          <a:xfrm rot="1154653">
            <a:off x="2343364" y="739585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6" name="Grafik 5" descr="Ein Bild, das Karte, Kugel, Globus, Planet enthält.&#10;&#10;Automatisch generierte Beschreibung">
            <a:extLst>
              <a:ext uri="{FF2B5EF4-FFF2-40B4-BE49-F238E27FC236}">
                <a16:creationId xmlns:a16="http://schemas.microsoft.com/office/drawing/2014/main" id="{8E44C473-4104-71DD-AC75-5F65AC5A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838" y="1152627"/>
            <a:ext cx="6410531" cy="5705373"/>
          </a:xfrm>
          <a:prstGeom prst="rect">
            <a:avLst/>
          </a:prstGeom>
        </p:spPr>
      </p:pic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03E113DF-E79F-C862-BF6E-C0DB8A1A2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9E9736F-5C53-0B23-6A8E-7BDED340B960}"/>
              </a:ext>
            </a:extLst>
          </p:cNvPr>
          <p:cNvSpPr>
            <a:spLocks noChangeAspect="1"/>
          </p:cNvSpPr>
          <p:nvPr/>
        </p:nvSpPr>
        <p:spPr>
          <a:xfrm>
            <a:off x="6349134" y="3947581"/>
            <a:ext cx="2806573" cy="2351013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7" name="Grafik 6" descr="Ein Bild, das Muster, Kunst, monochrom, nähen enthält.&#10;&#10;Automatisch generierte Beschreibung">
            <a:extLst>
              <a:ext uri="{FF2B5EF4-FFF2-40B4-BE49-F238E27FC236}">
                <a16:creationId xmlns:a16="http://schemas.microsoft.com/office/drawing/2014/main" id="{82E26B37-7216-CBC4-515E-314061AFF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11" y="1298730"/>
            <a:ext cx="2718820" cy="462273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951E22B-5934-26F3-9FF2-D9BB58CC2163}"/>
              </a:ext>
            </a:extLst>
          </p:cNvPr>
          <p:cNvGrpSpPr/>
          <p:nvPr/>
        </p:nvGrpSpPr>
        <p:grpSpPr>
          <a:xfrm>
            <a:off x="428688" y="2254606"/>
            <a:ext cx="8867711" cy="3635615"/>
            <a:chOff x="428688" y="2254606"/>
            <a:chExt cx="8867711" cy="3635615"/>
          </a:xfrm>
        </p:grpSpPr>
        <p:sp>
          <p:nvSpPr>
            <p:cNvPr id="5" name="Grafik 27">
              <a:extLst>
                <a:ext uri="{FF2B5EF4-FFF2-40B4-BE49-F238E27FC236}">
                  <a16:creationId xmlns:a16="http://schemas.microsoft.com/office/drawing/2014/main" id="{3383AD12-E931-7633-936C-1A61B168DB1C}"/>
                </a:ext>
              </a:extLst>
            </p:cNvPr>
            <p:cNvSpPr>
              <a:spLocks noChangeAspect="1"/>
            </p:cNvSpPr>
            <p:nvPr/>
          </p:nvSpPr>
          <p:spPr>
            <a:xfrm rot="11276569">
              <a:off x="428688" y="2254606"/>
              <a:ext cx="5946589" cy="3635615"/>
            </a:xfrm>
            <a:custGeom>
              <a:avLst/>
              <a:gdLst>
                <a:gd name="connsiteX0" fmla="*/ 186577 w 597181"/>
                <a:gd name="connsiteY0" fmla="*/ 32442 h 505906"/>
                <a:gd name="connsiteX1" fmla="*/ 128271 w 597181"/>
                <a:gd name="connsiteY1" fmla="*/ 402416 h 505906"/>
                <a:gd name="connsiteX2" fmla="*/ 465077 w 597181"/>
                <a:gd name="connsiteY2" fmla="*/ 504442 h 505906"/>
                <a:gd name="connsiteX3" fmla="*/ 597137 w 597181"/>
                <a:gd name="connsiteY3" fmla="*/ 278742 h 505906"/>
                <a:gd name="connsiteX4" fmla="*/ 186577 w 597181"/>
                <a:gd name="connsiteY4" fmla="*/ 32442 h 50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81" h="505906">
                  <a:moveTo>
                    <a:pt x="186577" y="32442"/>
                  </a:moveTo>
                  <a:cubicBezTo>
                    <a:pt x="-5983" y="118842"/>
                    <a:pt x="-87316" y="382849"/>
                    <a:pt x="128271" y="402416"/>
                  </a:cubicBezTo>
                  <a:cubicBezTo>
                    <a:pt x="316084" y="419462"/>
                    <a:pt x="364537" y="519089"/>
                    <a:pt x="465077" y="504442"/>
                  </a:cubicBezTo>
                  <a:cubicBezTo>
                    <a:pt x="598637" y="484989"/>
                    <a:pt x="596951" y="278782"/>
                    <a:pt x="597137" y="278742"/>
                  </a:cubicBezTo>
                  <a:cubicBezTo>
                    <a:pt x="600851" y="20449"/>
                    <a:pt x="369071" y="-49431"/>
                    <a:pt x="186577" y="32442"/>
                  </a:cubicBezTo>
                  <a:close/>
                </a:path>
              </a:pathLst>
            </a:custGeom>
            <a:solidFill>
              <a:srgbClr val="7D806E"/>
            </a:solidFill>
            <a:ln w="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4" name="!! Vielen Dank">
              <a:extLst>
                <a:ext uri="{FF2B5EF4-FFF2-40B4-BE49-F238E27FC236}">
                  <a16:creationId xmlns:a16="http://schemas.microsoft.com/office/drawing/2014/main" id="{FAA4DA99-121C-299F-A0DC-242E3871CCD6}"/>
                </a:ext>
              </a:extLst>
            </p:cNvPr>
            <p:cNvSpPr txBox="1"/>
            <p:nvPr/>
          </p:nvSpPr>
          <p:spPr>
            <a:xfrm>
              <a:off x="676274" y="3333750"/>
              <a:ext cx="862012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Grazie </a:t>
              </a:r>
              <a:r>
                <a:rPr lang="de-CH" sz="48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mille</a:t>
              </a:r>
              <a:r>
                <a:rPr lang="de-CH" sz="4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GastroSuisse	Nachwuchsmarketing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Blumenfeldstrasse 20 | 8046 Zürich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nachwuchsmarketing@gastrosuisse.ch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044 377 52 10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6AEC0919-2AA8-5895-A3D6-E1443D7781A6}"/>
              </a:ext>
            </a:extLst>
          </p:cNvPr>
          <p:cNvSpPr txBox="1"/>
          <p:nvPr/>
        </p:nvSpPr>
        <p:spPr>
          <a:xfrm>
            <a:off x="6765450" y="4913061"/>
            <a:ext cx="264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Seguiteci</a:t>
            </a:r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</a:t>
            </a:r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 Instagram!</a:t>
            </a:r>
          </a:p>
        </p:txBody>
      </p:sp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54E41298-EA65-0430-9F58-6BB249DF5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6635570" y="418983"/>
            <a:ext cx="1536199" cy="1478959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989" y="4757966"/>
            <a:ext cx="1500736" cy="1356594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731" y="2092717"/>
            <a:ext cx="1523518" cy="122198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56" y="3625467"/>
            <a:ext cx="1451869" cy="1121511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887" y="4505098"/>
            <a:ext cx="1281458" cy="1073454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851" y="1599315"/>
            <a:ext cx="1476522" cy="1356595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179C2C-B9F4-0E59-F102-F85546A07DD7}"/>
              </a:ext>
            </a:extLst>
          </p:cNvPr>
          <p:cNvSpPr txBox="1"/>
          <p:nvPr/>
        </p:nvSpPr>
        <p:spPr>
          <a:xfrm>
            <a:off x="973046" y="2985740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Cuoca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/Cuoco AFC</a:t>
            </a:r>
          </a:p>
          <a:p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Addetta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Addetto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cucina CFP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EBAB08-D12E-A7A7-A735-209DDD782623}"/>
              </a:ext>
            </a:extLst>
          </p:cNvPr>
          <p:cNvSpPr txBox="1"/>
          <p:nvPr/>
        </p:nvSpPr>
        <p:spPr>
          <a:xfrm>
            <a:off x="4717348" y="1913319"/>
            <a:ext cx="526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di ristorazione AFC Addetta/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Addetto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ristorazione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CFP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996268-8374-2303-6BEB-74F874BA4E56}"/>
              </a:ext>
            </a:extLst>
          </p:cNvPr>
          <p:cNvSpPr txBox="1"/>
          <p:nvPr/>
        </p:nvSpPr>
        <p:spPr>
          <a:xfrm>
            <a:off x="6131720" y="3350678"/>
            <a:ext cx="591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del settore alberghiero-economia domestica AFC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del settore alberghiero-economia domestica CFP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000E78-140F-C75F-6C1F-9E33739B810D}"/>
              </a:ext>
            </a:extLst>
          </p:cNvPr>
          <p:cNvSpPr txBox="1"/>
          <p:nvPr/>
        </p:nvSpPr>
        <p:spPr>
          <a:xfrm>
            <a:off x="282763" y="6211669"/>
            <a:ext cx="664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in comunicazione alberghiera AFC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E3EBB4-EE99-A3A3-5F0C-A82E9700AC56}"/>
              </a:ext>
            </a:extLst>
          </p:cNvPr>
          <p:cNvSpPr txBox="1"/>
          <p:nvPr/>
        </p:nvSpPr>
        <p:spPr>
          <a:xfrm>
            <a:off x="3120684" y="4745934"/>
            <a:ext cx="5265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Impiegata/Impiegato di gastronomia standardizzata AFC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Addetta/Addetto di gastronomia standardizzata CFP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23FA21-57F5-3EC6-D00F-CEC03D04A426}"/>
              </a:ext>
            </a:extLst>
          </p:cNvPr>
          <p:cNvSpPr txBox="1"/>
          <p:nvPr/>
        </p:nvSpPr>
        <p:spPr>
          <a:xfrm>
            <a:off x="7652796" y="5576458"/>
            <a:ext cx="526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Impiegato di commercio AFC AGT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(alberghiero-gastronomico-turistico)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292DBA33-37AB-5E75-8BD1-D7345E6E9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rPunkt">
            <a:extLst>
              <a:ext uri="{FF2B5EF4-FFF2-40B4-BE49-F238E27FC236}">
                <a16:creationId xmlns:a16="http://schemas.microsoft.com/office/drawing/2014/main" id="{6922A4B5-A38F-6250-B930-2CB95651FF7C}"/>
              </a:ext>
            </a:extLst>
          </p:cNvPr>
          <p:cNvSpPr/>
          <p:nvPr/>
        </p:nvSpPr>
        <p:spPr>
          <a:xfrm rot="1154653">
            <a:off x="2343364" y="857573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F08EAB-1810-550E-2B2D-E96F358975E4}"/>
              </a:ext>
            </a:extLst>
          </p:cNvPr>
          <p:cNvSpPr txBox="1"/>
          <p:nvPr/>
        </p:nvSpPr>
        <p:spPr>
          <a:xfrm>
            <a:off x="3903514" y="1820368"/>
            <a:ext cx="5123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Temi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Luoghi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apprendimento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Orari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lavoro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vacanze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stipendi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Requisiti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Professioni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Suggerimenti per gli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Opportunità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carriera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Domande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risposte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5012E463-66DA-6902-2294-0060A79A9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4A850B2B-1B02-5F78-D1FD-9F5C5B2317F5}"/>
              </a:ext>
            </a:extLst>
          </p:cNvPr>
          <p:cNvSpPr/>
          <p:nvPr/>
        </p:nvSpPr>
        <p:spPr>
          <a:xfrm>
            <a:off x="2677179" y="911979"/>
            <a:ext cx="3669792" cy="3438144"/>
          </a:xfrm>
          <a:prstGeom prst="ellipse">
            <a:avLst/>
          </a:prstGeom>
          <a:solidFill>
            <a:srgbClr val="FF9A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E4A98A1-2772-5A6E-588F-593784B581F4}"/>
              </a:ext>
            </a:extLst>
          </p:cNvPr>
          <p:cNvSpPr/>
          <p:nvPr/>
        </p:nvSpPr>
        <p:spPr>
          <a:xfrm>
            <a:off x="5938227" y="911979"/>
            <a:ext cx="3669792" cy="3438144"/>
          </a:xfrm>
          <a:prstGeom prst="ellipse">
            <a:avLst/>
          </a:prstGeom>
          <a:solidFill>
            <a:srgbClr val="F7F56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CEEBF6-56DD-D3C7-4F56-9048FD38A611}"/>
              </a:ext>
            </a:extLst>
          </p:cNvPr>
          <p:cNvSpPr/>
          <p:nvPr/>
        </p:nvSpPr>
        <p:spPr>
          <a:xfrm>
            <a:off x="4307703" y="3271027"/>
            <a:ext cx="3669792" cy="3438144"/>
          </a:xfrm>
          <a:prstGeom prst="ellipse">
            <a:avLst/>
          </a:prstGeom>
          <a:solidFill>
            <a:srgbClr val="ED6E6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5D3E6C-0420-CFC5-15E5-0E25AE98D73C}"/>
              </a:ext>
            </a:extLst>
          </p:cNvPr>
          <p:cNvSpPr txBox="1"/>
          <p:nvPr/>
        </p:nvSpPr>
        <p:spPr>
          <a:xfrm>
            <a:off x="6295253" y="1738498"/>
            <a:ext cx="31824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Scuola</a:t>
            </a:r>
          </a:p>
          <a:p>
            <a:pPr algn="ctr"/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professionale</a:t>
            </a:r>
            <a:endParaRPr lang="de-CH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giorno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settimana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o</a:t>
            </a: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2 x 5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settimane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(a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blocco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BD8E39C-C0E9-05A1-CCE7-E08F4783DF15}"/>
              </a:ext>
            </a:extLst>
          </p:cNvPr>
          <p:cNvSpPr txBox="1"/>
          <p:nvPr/>
        </p:nvSpPr>
        <p:spPr>
          <a:xfrm>
            <a:off x="3139984" y="1876998"/>
            <a:ext cx="2542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Azienda formatrice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b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giorni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settimana</a:t>
            </a: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3A4BDE2-BCC5-B26F-C0FF-6378BB7D5DBB}"/>
              </a:ext>
            </a:extLst>
          </p:cNvPr>
          <p:cNvSpPr txBox="1"/>
          <p:nvPr/>
        </p:nvSpPr>
        <p:spPr>
          <a:xfrm>
            <a:off x="4551378" y="4358267"/>
            <a:ext cx="31824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Corsi </a:t>
            </a:r>
          </a:p>
          <a:p>
            <a:pPr algn="ctr"/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interaziendali</a:t>
            </a:r>
            <a:b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5 x 4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giorni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(triennale)</a:t>
            </a: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4 x 4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giorni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(biennale)</a:t>
            </a:r>
          </a:p>
          <a:p>
            <a:pPr algn="ctr"/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9E8DF166-F7CE-5FEB-685F-209A853D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6376FA-F602-070F-9B3A-0B9F18819182}"/>
              </a:ext>
            </a:extLst>
          </p:cNvPr>
          <p:cNvSpPr txBox="1"/>
          <p:nvPr/>
        </p:nvSpPr>
        <p:spPr>
          <a:xfrm>
            <a:off x="3624513" y="18170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Luoghi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apprendimento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ttp://www.muwi-architektur.ch/typo3temp/pics/e5dcec7d03.jpg">
            <a:extLst>
              <a:ext uri="{FF2B5EF4-FFF2-40B4-BE49-F238E27FC236}">
                <a16:creationId xmlns:a16="http://schemas.microsoft.com/office/drawing/2014/main" id="{679A5FF9-B27C-A7A6-61B5-AF3E9B39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https://fbcdn-sphotos-c-a.akamaihd.net/hphotos-ak-prn2/v/t1.0-9/549005_374770975888277_1589389776_n.jpg?oh=609db254653cf3d32b5bc4a9123133b2&amp;oe=556F781F&amp;__gda__=1432619081_6a49bffbe6e5890804a0bccec9e73c27">
            <a:extLst>
              <a:ext uri="{FF2B5EF4-FFF2-40B4-BE49-F238E27FC236}">
                <a16:creationId xmlns:a16="http://schemas.microsoft.com/office/drawing/2014/main" id="{D29A1F03-D1B7-30DB-B0C0-CD320FFC0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http://damhyul3s75yv.cloudfront.net/photos/4665/original_Review_of_Park_Hyatt_Zurich.jpg">
            <a:extLst>
              <a:ext uri="{FF2B5EF4-FFF2-40B4-BE49-F238E27FC236}">
                <a16:creationId xmlns:a16="http://schemas.microsoft.com/office/drawing/2014/main" id="{777EDB65-92C8-499E-9956-9089C0A6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http://images.local.ch/bp/info-image-ad/ae/ae83af313bbb70c56a5ce95acdca2c84520f0b37/anker001_1.jpg?hmac=f3c3f2714d4e37deca59e006892e0ccd0d421565&amp;scale=crop&amp;size=470x264&amp;v=2">
            <a:extLst>
              <a:ext uri="{FF2B5EF4-FFF2-40B4-BE49-F238E27FC236}">
                <a16:creationId xmlns:a16="http://schemas.microsoft.com/office/drawing/2014/main" id="{88C2B6B7-02C6-8194-7251-C011ED88F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88" cy="3429000"/>
          </a:xfrm>
          <a:custGeom>
            <a:avLst/>
            <a:gdLst>
              <a:gd name="connsiteX0" fmla="*/ 0 w 6095988"/>
              <a:gd name="connsiteY0" fmla="*/ 0 h 3429000"/>
              <a:gd name="connsiteX1" fmla="*/ 6095988 w 6095988"/>
              <a:gd name="connsiteY1" fmla="*/ 0 h 3429000"/>
              <a:gd name="connsiteX2" fmla="*/ 6095988 w 6095988"/>
              <a:gd name="connsiteY2" fmla="*/ 3429000 h 3429000"/>
              <a:gd name="connsiteX3" fmla="*/ 0 w 609598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88" h="3429000">
                <a:moveTo>
                  <a:pt x="0" y="0"/>
                </a:moveTo>
                <a:lnTo>
                  <a:pt x="6095988" y="0"/>
                </a:lnTo>
                <a:lnTo>
                  <a:pt x="609598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2BB13BB0-DF8E-1DB1-184C-0D10C7711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http://www.spitalinformation.ch/uploads/tx_hplusinfo/klinikbilder/702_844_org.jpg">
            <a:extLst>
              <a:ext uri="{FF2B5EF4-FFF2-40B4-BE49-F238E27FC236}">
                <a16:creationId xmlns:a16="http://schemas.microsoft.com/office/drawing/2014/main" id="{424AF474-7FCD-328C-86A2-8CDABF5B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http://static.a-z.ch/__ip/_XmA4DB74_NTFM2boZd7O1O4auI/230bb99fca8a45962383e11a144781d846361e12/remote.adjust.rotate=0&amp;remote.size.w=640&amp;remote.size.h=640&amp;local.crop.h=366&amp;local.crop.w=640&amp;local.crop.x=0&amp;local.crop.y=233,teaser-detail/das-unispital-zuerich-hat-platzprobleme-archiv">
            <a:extLst>
              <a:ext uri="{FF2B5EF4-FFF2-40B4-BE49-F238E27FC236}">
                <a16:creationId xmlns:a16="http://schemas.microsoft.com/office/drawing/2014/main" id="{63BDE4AB-B147-816F-4B0C-E218C03E7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00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D807A52-3FFB-1F95-4B20-A1032C842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3" name="Grafik 22" descr="http://www.saentispark-shopping.ch/uploads/pics/migros-restaurant-salatbuffet.jpg">
            <a:extLst>
              <a:ext uri="{FF2B5EF4-FFF2-40B4-BE49-F238E27FC236}">
                <a16:creationId xmlns:a16="http://schemas.microsoft.com/office/drawing/2014/main" id="{AA89577E-A603-3363-A905-F29FAF50F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C1B34F00-7C0C-8FA2-C9B1-3306E858C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124B57C-7D8F-6A03-8D6B-B4CB39FA391D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14" name="Grafik 13" descr="Ein Bild, das Person, Büroausstattung, Kleidung, Anzug enthält.&#10;&#10;Automatisch generierte Beschreibung">
            <a:extLst>
              <a:ext uri="{FF2B5EF4-FFF2-40B4-BE49-F238E27FC236}">
                <a16:creationId xmlns:a16="http://schemas.microsoft.com/office/drawing/2014/main" id="{A0A70EFD-8619-CDDB-4C0C-AA5CEF9C7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228" y="3251200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5B11073-44E3-F0AD-F9EB-51F134ED9D56}"/>
              </a:ext>
            </a:extLst>
          </p:cNvPr>
          <p:cNvSpPr txBox="1"/>
          <p:nvPr/>
        </p:nvSpPr>
        <p:spPr>
          <a:xfrm>
            <a:off x="6848513" y="1692000"/>
            <a:ext cx="50832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Orario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lavoro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vacanze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42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ore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settimana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settimane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vacanza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Salario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lordo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1° anno di apprendistato CHF 1’020.–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2° anno di apprendistato CHF 1’300.–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3° anno di apprendistato CHF 1’550.– 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C2283BC6-8333-A810-7D33-787316D37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35D7A22-5CB0-BA49-F47E-438AD7AFCA24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5F8883D8-FFFA-8C24-14CD-A7D8336D0859}"/>
              </a:ext>
            </a:extLst>
          </p:cNvPr>
          <p:cNvSpPr/>
          <p:nvPr/>
        </p:nvSpPr>
        <p:spPr>
          <a:xfrm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ED6C4B-4A3D-3C93-E4D4-C3264033A8EE}"/>
              </a:ext>
            </a:extLst>
          </p:cNvPr>
          <p:cNvSpPr txBox="1"/>
          <p:nvPr/>
        </p:nvSpPr>
        <p:spPr>
          <a:xfrm>
            <a:off x="841827" y="1692000"/>
            <a:ext cx="68725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Maturità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professionale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MP 1	     Durante la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formazione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base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non sempre possibile</a:t>
            </a:r>
          </a:p>
          <a:p>
            <a:pPr lvl="2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MP 2    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Dopo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formazione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base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Tempo pieno 1 anno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parziale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2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anni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specializzazioni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Tecnologia, architettura, scienze della vita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Natura, paesaggio e alimentazione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Business e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Design e 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Salutsocialie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e affari</a:t>
            </a: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600" i="1" dirty="0">
                <a:latin typeface="Verdana" panose="020B0604030504040204" pitchFamily="34" charset="0"/>
                <a:ea typeface="Verdana" panose="020B0604030504040204" pitchFamily="34" charset="0"/>
              </a:rPr>
              <a:t>Area di base, di specializzazione, complementare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" name="Grafik 25" descr="Zurück mit einfarbiger Füllung">
            <a:extLst>
              <a:ext uri="{FF2B5EF4-FFF2-40B4-BE49-F238E27FC236}">
                <a16:creationId xmlns:a16="http://schemas.microsoft.com/office/drawing/2014/main" id="{021AB628-A3D6-64DC-E5A9-ABD711472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30066" y="2527834"/>
            <a:ext cx="710610" cy="356440"/>
          </a:xfrm>
          <a:prstGeom prst="rect">
            <a:avLst/>
          </a:prstGeom>
        </p:spPr>
      </p:pic>
      <p:pic>
        <p:nvPicPr>
          <p:cNvPr id="27" name="Grafik 26" descr="Zurück mit einfarbiger Füllung">
            <a:extLst>
              <a:ext uri="{FF2B5EF4-FFF2-40B4-BE49-F238E27FC236}">
                <a16:creationId xmlns:a16="http://schemas.microsoft.com/office/drawing/2014/main" id="{6F047D10-9C81-D9D3-CA63-033857CB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04664" y="3333445"/>
            <a:ext cx="710610" cy="356440"/>
          </a:xfrm>
          <a:prstGeom prst="rect">
            <a:avLst/>
          </a:prstGeom>
        </p:spPr>
      </p:pic>
      <p:pic>
        <p:nvPicPr>
          <p:cNvPr id="3" name="Grafik 2" descr="Ein Bild, das Schrif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85C2B4CB-8AE7-1823-7414-025EFBC11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Breitbild</PresentationFormat>
  <Paragraphs>230</Paragraphs>
  <Slides>24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Bürkli Mike</dc:creator>
  <cp:lastModifiedBy>Bürkli Mike</cp:lastModifiedBy>
  <cp:revision>82</cp:revision>
  <dcterms:created xsi:type="dcterms:W3CDTF">2023-12-05T09:00:30Z</dcterms:created>
  <dcterms:modified xsi:type="dcterms:W3CDTF">2024-06-07T09:25:04Z</dcterms:modified>
</cp:coreProperties>
</file>