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77" r:id="rId2"/>
    <p:sldId id="423" r:id="rId3"/>
    <p:sldId id="424" r:id="rId4"/>
    <p:sldId id="431" r:id="rId5"/>
    <p:sldId id="416" r:id="rId6"/>
    <p:sldId id="435" r:id="rId7"/>
    <p:sldId id="436" r:id="rId8"/>
    <p:sldId id="439" r:id="rId9"/>
    <p:sldId id="433" r:id="rId10"/>
    <p:sldId id="478" r:id="rId11"/>
    <p:sldId id="468" r:id="rId12"/>
    <p:sldId id="469" r:id="rId13"/>
    <p:sldId id="470" r:id="rId14"/>
    <p:sldId id="471" r:id="rId15"/>
    <p:sldId id="461" r:id="rId16"/>
    <p:sldId id="474" r:id="rId17"/>
    <p:sldId id="473" r:id="rId18"/>
    <p:sldId id="475" r:id="rId19"/>
    <p:sldId id="476" r:id="rId20"/>
    <p:sldId id="453" r:id="rId21"/>
    <p:sldId id="462" r:id="rId22"/>
    <p:sldId id="455" r:id="rId23"/>
    <p:sldId id="456" r:id="rId24"/>
    <p:sldId id="457" r:id="rId25"/>
    <p:sldId id="466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0D6"/>
    <a:srgbClr val="7D806E"/>
    <a:srgbClr val="CBC8BA"/>
    <a:srgbClr val="D7A89D"/>
    <a:srgbClr val="ED6E68"/>
    <a:srgbClr val="DDB89F"/>
    <a:srgbClr val="CBB9CC"/>
    <a:srgbClr val="CC9DED"/>
    <a:srgbClr val="FF9A6C"/>
    <a:srgbClr val="B3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34" autoAdjust="0"/>
    <p:restoredTop sz="94660"/>
  </p:normalViewPr>
  <p:slideViewPr>
    <p:cSldViewPr snapToGrid="0">
      <p:cViewPr>
        <p:scale>
          <a:sx n="75" d="100"/>
          <a:sy n="75" d="100"/>
        </p:scale>
        <p:origin x="217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2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CH" dirty="0"/>
              <a:t>www.profilsdexigences.ch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ReFa / FaHo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Les mathématiques</c:v>
                </c:pt>
                <c:pt idx="1">
                  <c:v>Langue de scolarisation</c:v>
                </c:pt>
                <c:pt idx="2">
                  <c:v>Les sciences naturelles</c:v>
                </c:pt>
                <c:pt idx="3">
                  <c:v>Les langues étrangères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3.5</c:v>
                </c:pt>
                <c:pt idx="3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B8-4181-9E74-BFDB5AF13C2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Koch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Les mathématiques</c:v>
                </c:pt>
                <c:pt idx="1">
                  <c:v>Langue de scolarisation</c:v>
                </c:pt>
                <c:pt idx="2">
                  <c:v>Les sciences naturelles</c:v>
                </c:pt>
                <c:pt idx="3">
                  <c:v>Les langues étrangères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B8-4181-9E74-BFDB5AF13C2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SyGa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Les mathématiques</c:v>
                </c:pt>
                <c:pt idx="1">
                  <c:v>Langue de scolarisation</c:v>
                </c:pt>
                <c:pt idx="2">
                  <c:v>Les sciences naturelles</c:v>
                </c:pt>
                <c:pt idx="3">
                  <c:v>Les langues étrangères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5</c:v>
                </c:pt>
                <c:pt idx="1">
                  <c:v>4.5</c:v>
                </c:pt>
                <c:pt idx="2">
                  <c:v>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B8-4181-9E74-BFDB5AF13C2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KV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Les mathématiques</c:v>
                </c:pt>
                <c:pt idx="1">
                  <c:v>Langue de scolarisation</c:v>
                </c:pt>
                <c:pt idx="2">
                  <c:v>Les sciences naturelles</c:v>
                </c:pt>
                <c:pt idx="3">
                  <c:v>Les langues étrangères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6.5</c:v>
                </c:pt>
                <c:pt idx="1">
                  <c:v>8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B8-4181-9E74-BFDB5AF13C2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HoKo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Tabelle1!$A$2:$A$5</c:f>
              <c:strCache>
                <c:ptCount val="4"/>
                <c:pt idx="0">
                  <c:v>Les mathématiques</c:v>
                </c:pt>
                <c:pt idx="1">
                  <c:v>Langue de scolarisation</c:v>
                </c:pt>
                <c:pt idx="2">
                  <c:v>Les sciences naturelles</c:v>
                </c:pt>
                <c:pt idx="3">
                  <c:v>Les langues étrangères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6.5</c:v>
                </c:pt>
                <c:pt idx="3">
                  <c:v>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B8-4181-9E74-BFDB5AF13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7883519"/>
        <c:axId val="902975616"/>
      </c:lineChart>
      <c:catAx>
        <c:axId val="207788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02975616"/>
        <c:crosses val="autoZero"/>
        <c:auto val="1"/>
        <c:lblAlgn val="ctr"/>
        <c:lblOffset val="100"/>
        <c:noMultiLvlLbl val="0"/>
      </c:catAx>
      <c:valAx>
        <c:axId val="90297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77883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B472-1859-401E-9C29-6F3E6F1D499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A5310-2889-43F8-94B7-C076D83C54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852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Erzählen Sie auch von der Berufsschule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A5310-2889-43F8-94B7-C076D83C54C7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318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F31885-242D-A40E-47EE-85F49D63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2478C7-4725-2775-90F5-472FFCE6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CD361B-463D-93D1-759E-0FEAF40A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F11D6074-85E0-3409-812D-4131CA1A2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1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16E66B-243D-0938-B23A-FA466D6F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1B00C01-C788-96AA-52B6-8A0C191B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4D6A0D-D38E-D214-068E-924551CC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  <p:pic>
        <p:nvPicPr>
          <p:cNvPr id="2" name="Grafik 1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69C7B81C-EF73-5BA4-7D43-A7FE50602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6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FA5D9-966A-5496-1F6A-A044DB72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EEC10-2B12-DCF3-5966-CF4646F8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649A00-DB1A-9B0C-4B45-FC666CDA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B43FCD-DC2B-2A79-56F1-400F7E76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75C455-2BB1-D904-03E3-F027BD862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650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B5602C0-F79B-8569-3E2D-412DDD24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E221AE-EE52-D444-577B-D49915C51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21322D-5DAF-F485-B5B6-A0492BA7D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D5122-6BE1-470A-BA2A-BF5A9D6AE179}" type="datetimeFigureOut">
              <a:rPr lang="de-CH" smtClean="0"/>
              <a:t>07.06.2024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C5BABE-5A1A-AF74-37C8-22C7C0A44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8AF5CD-43EE-CEA2-F47B-E18083CEC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94158-7E71-4E7B-BFD7-95F75AA6FA9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106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73248920-281C-D0DF-300D-CB378A970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  <p:pic>
        <p:nvPicPr>
          <p:cNvPr id="3" name="Grafik 2" descr="Ein Bild, das Person, Kleidung, Im Haus, Wand enthält.&#10;&#10;Automatisch generierte Beschreibung">
            <a:extLst>
              <a:ext uri="{FF2B5EF4-FFF2-40B4-BE49-F238E27FC236}">
                <a16:creationId xmlns:a16="http://schemas.microsoft.com/office/drawing/2014/main" id="{798C9745-6824-07A0-7833-753CF7A4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0" r="15311"/>
          <a:stretch>
            <a:fillRect/>
          </a:stretch>
        </p:blipFill>
        <p:spPr>
          <a:xfrm>
            <a:off x="5242811" y="0"/>
            <a:ext cx="6949189" cy="6858000"/>
          </a:xfrm>
          <a:custGeom>
            <a:avLst/>
            <a:gdLst>
              <a:gd name="connsiteX0" fmla="*/ 2480968 w 6949189"/>
              <a:gd name="connsiteY0" fmla="*/ 0 h 6858000"/>
              <a:gd name="connsiteX1" fmla="*/ 6949189 w 6949189"/>
              <a:gd name="connsiteY1" fmla="*/ 0 h 6858000"/>
              <a:gd name="connsiteX2" fmla="*/ 6949189 w 6949189"/>
              <a:gd name="connsiteY2" fmla="*/ 6858000 h 6858000"/>
              <a:gd name="connsiteX3" fmla="*/ 2247001 w 6949189"/>
              <a:gd name="connsiteY3" fmla="*/ 6858000 h 6858000"/>
              <a:gd name="connsiteX4" fmla="*/ 1822768 w 6949189"/>
              <a:gd name="connsiteY4" fmla="*/ 6663014 h 6858000"/>
              <a:gd name="connsiteX5" fmla="*/ 567132 w 6949189"/>
              <a:gd name="connsiteY5" fmla="*/ 5954399 h 6858000"/>
              <a:gd name="connsiteX6" fmla="*/ 11820 w 6949189"/>
              <a:gd name="connsiteY6" fmla="*/ 5054476 h 6858000"/>
              <a:gd name="connsiteX7" fmla="*/ 603758 w 6949189"/>
              <a:gd name="connsiteY7" fmla="*/ 2783207 h 6858000"/>
              <a:gd name="connsiteX8" fmla="*/ 2480968 w 694918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9189" h="6858000">
                <a:moveTo>
                  <a:pt x="2480968" y="0"/>
                </a:moveTo>
                <a:lnTo>
                  <a:pt x="6949189" y="0"/>
                </a:lnTo>
                <a:lnTo>
                  <a:pt x="6949189" y="6858000"/>
                </a:lnTo>
                <a:lnTo>
                  <a:pt x="2247001" y="6858000"/>
                </a:lnTo>
                <a:lnTo>
                  <a:pt x="1822768" y="6663014"/>
                </a:lnTo>
                <a:cubicBezTo>
                  <a:pt x="1400228" y="6456688"/>
                  <a:pt x="982507" y="6217384"/>
                  <a:pt x="567132" y="5954399"/>
                </a:cubicBezTo>
                <a:cubicBezTo>
                  <a:pt x="293247" y="5780980"/>
                  <a:pt x="46561" y="5361370"/>
                  <a:pt x="11820" y="5054476"/>
                </a:cubicBezTo>
                <a:cubicBezTo>
                  <a:pt x="-69377" y="4337115"/>
                  <a:pt x="282945" y="3421636"/>
                  <a:pt x="603758" y="2783207"/>
                </a:cubicBezTo>
                <a:cubicBezTo>
                  <a:pt x="911510" y="2170812"/>
                  <a:pt x="1612990" y="947484"/>
                  <a:pt x="2480968" y="0"/>
                </a:cubicBez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F6B016-3279-D811-9ECB-D527F1F85CED}"/>
              </a:ext>
            </a:extLst>
          </p:cNvPr>
          <p:cNvSpPr txBox="1"/>
          <p:nvPr/>
        </p:nvSpPr>
        <p:spPr>
          <a:xfrm>
            <a:off x="977056" y="3683598"/>
            <a:ext cx="118790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Apprends ce qui te plaît!</a:t>
            </a:r>
            <a:br>
              <a:rPr lang="fr-FR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Bienvenue dans le monde de l'hôtellerie et de la restauration</a:t>
            </a:r>
            <a:endParaRPr lang="de-CH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 Lückenfüller">
            <a:extLst>
              <a:ext uri="{FF2B5EF4-FFF2-40B4-BE49-F238E27FC236}">
                <a16:creationId xmlns:a16="http://schemas.microsoft.com/office/drawing/2014/main" id="{D175CFCD-8140-592B-D472-F7CC94409778}"/>
              </a:ext>
            </a:extLst>
          </p:cNvPr>
          <p:cNvSpPr/>
          <p:nvPr/>
        </p:nvSpPr>
        <p:spPr>
          <a:xfrm>
            <a:off x="0" y="13705114"/>
            <a:ext cx="479077" cy="478972"/>
          </a:xfrm>
          <a:prstGeom prst="rect">
            <a:avLst/>
          </a:pr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70BA42-6AF0-D8D1-A5DF-E4700A556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42884"/>
              <a:gd name="connsiteX1" fmla="*/ 5400000 w 5400000"/>
              <a:gd name="connsiteY1" fmla="*/ 0 h 6842884"/>
              <a:gd name="connsiteX2" fmla="*/ 5400000 w 5400000"/>
              <a:gd name="connsiteY2" fmla="*/ 6842884 h 6842884"/>
              <a:gd name="connsiteX3" fmla="*/ 0 w 5400000"/>
              <a:gd name="connsiteY3" fmla="*/ 6842884 h 68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42884">
                <a:moveTo>
                  <a:pt x="0" y="0"/>
                </a:moveTo>
                <a:lnTo>
                  <a:pt x="5400000" y="0"/>
                </a:lnTo>
                <a:lnTo>
                  <a:pt x="5400000" y="6842884"/>
                </a:lnTo>
                <a:lnTo>
                  <a:pt x="0" y="6842884"/>
                </a:lnTo>
                <a:close/>
              </a:path>
            </a:pathLst>
          </a:custGeom>
        </p:spPr>
      </p:pic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E108CE66-B873-3C95-2294-196719C93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49FB417-94C2-7AA7-3880-7CB9DA848889}"/>
              </a:ext>
            </a:extLst>
          </p:cNvPr>
          <p:cNvSpPr txBox="1"/>
          <p:nvPr/>
        </p:nvSpPr>
        <p:spPr>
          <a:xfrm>
            <a:off x="900000" y="2291139"/>
            <a:ext cx="66315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Conditions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préalables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Aimer le contact, être aimable,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ouvert et joyeux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Joueur d'équipe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Goût pour les langues étrangères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Sens de l'hygiène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Kleidung, Person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BBDEAB96-C151-BA83-C7CC-81A2A9B35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B43EDF0-39F7-E3B9-A63F-3ECB109E78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592434"/>
              </p:ext>
            </p:extLst>
          </p:nvPr>
        </p:nvGraphicFramePr>
        <p:xfrm>
          <a:off x="2047874" y="1057275"/>
          <a:ext cx="8112125" cy="5081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Grafik 2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47D98884-D416-2F1B-F0BB-3B3D45F70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69D9A702-5C0B-2E34-F398-1C726EC0582E}"/>
              </a:ext>
            </a:extLst>
          </p:cNvPr>
          <p:cNvSpPr txBox="1"/>
          <p:nvPr/>
        </p:nvSpPr>
        <p:spPr>
          <a:xfrm>
            <a:off x="900000" y="2291139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Spécialiste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restauration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CFC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Communicatif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Aimer le contact avec les 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Capacité de compréhension rapide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Apparence soignée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Sens du détail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D2CE4E2-E0C1-164B-4882-73C47ECE0DEC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7" name="Grafik 6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7D366AC8-70CF-1351-F362-6EA213720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8" name="Grafik 7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97111C2B-A906-0FCE-BE72-12C64DE60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10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8D77DAFD-1A33-B9D6-54EE-F27046529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13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7029F5FE-474C-3DC4-8220-6A91071E2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14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4D81B3B4-EC85-CD53-2B62-F6431F58C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15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A14EE5A0-E577-EAB5-CED8-C7552E8DE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pic>
        <p:nvPicPr>
          <p:cNvPr id="11" name="Grafik 10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CE3FA625-9036-F744-C194-62BD68B4B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-2567"/>
            <a:ext cx="5400000" cy="6858000"/>
          </a:xfrm>
          <a:custGeom>
            <a:avLst/>
            <a:gdLst>
              <a:gd name="connsiteX0" fmla="*/ 0 w 5400000"/>
              <a:gd name="connsiteY0" fmla="*/ 0 h 6842884"/>
              <a:gd name="connsiteX1" fmla="*/ 5400000 w 5400000"/>
              <a:gd name="connsiteY1" fmla="*/ 0 h 6842884"/>
              <a:gd name="connsiteX2" fmla="*/ 5400000 w 5400000"/>
              <a:gd name="connsiteY2" fmla="*/ 6842884 h 6842884"/>
              <a:gd name="connsiteX3" fmla="*/ 0 w 5400000"/>
              <a:gd name="connsiteY3" fmla="*/ 6842884 h 68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42884">
                <a:moveTo>
                  <a:pt x="0" y="0"/>
                </a:moveTo>
                <a:lnTo>
                  <a:pt x="5400000" y="0"/>
                </a:lnTo>
                <a:lnTo>
                  <a:pt x="5400000" y="6842884"/>
                </a:lnTo>
                <a:lnTo>
                  <a:pt x="0" y="6842884"/>
                </a:lnTo>
                <a:close/>
              </a:path>
            </a:pathLst>
          </a:custGeom>
        </p:spPr>
      </p:pic>
      <p:pic>
        <p:nvPicPr>
          <p:cNvPr id="3" name="Grafik 2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4A33A03A-8897-8011-1B9A-173D17854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CEA49367-AABB-BEBF-469C-C89D7D38637E}"/>
              </a:ext>
            </a:extLst>
          </p:cNvPr>
          <p:cNvSpPr txBox="1"/>
          <p:nvPr/>
        </p:nvSpPr>
        <p:spPr>
          <a:xfrm>
            <a:off x="900001" y="2291139"/>
            <a:ext cx="5892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Compétences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complémentaires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barista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barmaid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barman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sommelière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sommelier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Jeune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de rang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  <a:t>À la fin de la première année de formation, tu peux choisir l’une des quatre compétences complémentaires en fonction de ton entreprise formatrice.</a:t>
            </a:r>
            <a:endParaRPr lang="de-CH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6C323B6-5897-BAA5-5B86-3FF87F79E728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6" name="Grafik 5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B4F6FA7E-F472-B4CD-3E3E-23086E578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4" name="Grafik 3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AFA42CB2-C78F-0AB1-DC10-6147F94A7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26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AB3620D0-175C-8BA9-26E9-F80DECD17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27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53236E81-41E8-CECE-4777-D25A742C6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28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4B946747-33A5-1686-3A38-B0B055E85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29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B3AC4810-04D4-BB53-66C3-07E0BA556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B3AE3694-5DAE-7179-BB27-1E11ADEB5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EAD2B5-55F0-CBD8-E965-F81BDE08465A}"/>
              </a:ext>
            </a:extLst>
          </p:cNvPr>
          <p:cNvGrpSpPr/>
          <p:nvPr/>
        </p:nvGrpSpPr>
        <p:grpSpPr>
          <a:xfrm>
            <a:off x="6792000" y="-2567"/>
            <a:ext cx="5400000" cy="6860567"/>
            <a:chOff x="6792000" y="-2567"/>
            <a:chExt cx="5400000" cy="6860567"/>
          </a:xfrm>
        </p:grpSpPr>
        <p:pic>
          <p:nvPicPr>
            <p:cNvPr id="3" name="Grafik 2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C792995A-CB2D-C94E-25BC-B126E06D8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0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4" name="Grafik 3" descr="Ein Bild, das Kleidung, Person, Menschliches Gesicht, Gebäude enthält.&#10;&#10;Automatisch generierte Beschreibung">
              <a:extLst>
                <a:ext uri="{FF2B5EF4-FFF2-40B4-BE49-F238E27FC236}">
                  <a16:creationId xmlns:a16="http://schemas.microsoft.com/office/drawing/2014/main" id="{F1160391-85C4-9B57-F6E6-E566F45B7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7"/>
              <a:ext cx="5400000" cy="6858000"/>
            </a:xfrm>
            <a:custGeom>
              <a:avLst/>
              <a:gdLst>
                <a:gd name="connsiteX0" fmla="*/ 0 w 5400000"/>
                <a:gd name="connsiteY0" fmla="*/ 0 h 6842884"/>
                <a:gd name="connsiteX1" fmla="*/ 5400000 w 5400000"/>
                <a:gd name="connsiteY1" fmla="*/ 0 h 6842884"/>
                <a:gd name="connsiteX2" fmla="*/ 5400000 w 5400000"/>
                <a:gd name="connsiteY2" fmla="*/ 6842884 h 6842884"/>
                <a:gd name="connsiteX3" fmla="*/ 0 w 5400000"/>
                <a:gd name="connsiteY3" fmla="*/ 6842884 h 684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0000" h="6842884">
                  <a:moveTo>
                    <a:pt x="0" y="0"/>
                  </a:moveTo>
                  <a:lnTo>
                    <a:pt x="5400000" y="0"/>
                  </a:lnTo>
                  <a:lnTo>
                    <a:pt x="5400000" y="6842884"/>
                  </a:lnTo>
                  <a:lnTo>
                    <a:pt x="0" y="6842884"/>
                  </a:lnTo>
                  <a:close/>
                </a:path>
              </a:pathLst>
            </a:custGeom>
          </p:spPr>
        </p:pic>
        <p:pic>
          <p:nvPicPr>
            <p:cNvPr id="5" name="EK4" descr="Ein Bild, das Kleidung, Person, Im Haus, Konzert enthält.&#10;&#10;Automatisch generierte Beschreibung">
              <a:extLst>
                <a:ext uri="{FF2B5EF4-FFF2-40B4-BE49-F238E27FC236}">
                  <a16:creationId xmlns:a16="http://schemas.microsoft.com/office/drawing/2014/main" id="{F494E794-B10A-6C5E-9A02-3DEEF4077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-2566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6" name="EK3" descr="Ein Bild, das Kleidung, Person, Menschliches Gesicht, Im Haus enthält.&#10;&#10;Automatisch generierte Beschreibung">
              <a:extLst>
                <a:ext uri="{FF2B5EF4-FFF2-40B4-BE49-F238E27FC236}">
                  <a16:creationId xmlns:a16="http://schemas.microsoft.com/office/drawing/2014/main" id="{BCCF4419-AF2C-36A4-23CD-8EC9B27F7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-256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  <p:pic>
          <p:nvPicPr>
            <p:cNvPr id="7" name="EK2" descr="Ein Bild, das Kleidung, Person, Geschirr, Im Haus enthält.&#10;&#10;Automatisch generierte Beschreibung">
              <a:extLst>
                <a:ext uri="{FF2B5EF4-FFF2-40B4-BE49-F238E27FC236}">
                  <a16:creationId xmlns:a16="http://schemas.microsoft.com/office/drawing/2014/main" id="{0EF2129C-3E05-B707-2E24-69D23D4E6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92000" y="2857647"/>
              <a:ext cx="2700000" cy="3997787"/>
            </a:xfrm>
            <a:custGeom>
              <a:avLst/>
              <a:gdLst>
                <a:gd name="connsiteX0" fmla="*/ 0 w 2700000"/>
                <a:gd name="connsiteY0" fmla="*/ 0 h 3997787"/>
                <a:gd name="connsiteX1" fmla="*/ 2700000 w 2700000"/>
                <a:gd name="connsiteY1" fmla="*/ 0 h 3997787"/>
                <a:gd name="connsiteX2" fmla="*/ 2700000 w 2700000"/>
                <a:gd name="connsiteY2" fmla="*/ 3997787 h 3997787"/>
                <a:gd name="connsiteX3" fmla="*/ 0 w 2700000"/>
                <a:gd name="connsiteY3" fmla="*/ 3997787 h 399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3997787">
                  <a:moveTo>
                    <a:pt x="0" y="0"/>
                  </a:moveTo>
                  <a:lnTo>
                    <a:pt x="2700000" y="0"/>
                  </a:lnTo>
                  <a:lnTo>
                    <a:pt x="2700000" y="3997787"/>
                  </a:lnTo>
                  <a:lnTo>
                    <a:pt x="0" y="3997787"/>
                  </a:lnTo>
                  <a:close/>
                </a:path>
              </a:pathLst>
            </a:custGeom>
          </p:spPr>
        </p:pic>
        <p:pic>
          <p:nvPicPr>
            <p:cNvPr id="9" name="EK1" descr="Ein Bild, das Person, Kleidung, Menschliches Gesicht, Mann enthält.&#10;&#10;Automatisch generierte Beschreibung">
              <a:extLst>
                <a:ext uri="{FF2B5EF4-FFF2-40B4-BE49-F238E27FC236}">
                  <a16:creationId xmlns:a16="http://schemas.microsoft.com/office/drawing/2014/main" id="{FDD2F741-C7C4-DAFD-1F58-0146987BC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2000" y="3997787"/>
              <a:ext cx="2700000" cy="2860213"/>
            </a:xfrm>
            <a:custGeom>
              <a:avLst/>
              <a:gdLst>
                <a:gd name="connsiteX0" fmla="*/ 0 w 2700000"/>
                <a:gd name="connsiteY0" fmla="*/ 0 h 2860213"/>
                <a:gd name="connsiteX1" fmla="*/ 2700000 w 2700000"/>
                <a:gd name="connsiteY1" fmla="*/ 0 h 2860213"/>
                <a:gd name="connsiteX2" fmla="*/ 2700000 w 2700000"/>
                <a:gd name="connsiteY2" fmla="*/ 2860213 h 2860213"/>
                <a:gd name="connsiteX3" fmla="*/ 0 w 2700000"/>
                <a:gd name="connsiteY3" fmla="*/ 2860213 h 28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000" h="2860213">
                  <a:moveTo>
                    <a:pt x="0" y="0"/>
                  </a:moveTo>
                  <a:lnTo>
                    <a:pt x="2700000" y="0"/>
                  </a:lnTo>
                  <a:lnTo>
                    <a:pt x="2700000" y="2860213"/>
                  </a:lnTo>
                  <a:lnTo>
                    <a:pt x="0" y="2860213"/>
                  </a:lnTo>
                  <a:close/>
                </a:path>
              </a:pathLst>
            </a:cu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C36518B-79DA-3F51-22D7-7A4C024A789A}"/>
              </a:ext>
            </a:extLst>
          </p:cNvPr>
          <p:cNvSpPr txBox="1"/>
          <p:nvPr/>
        </p:nvSpPr>
        <p:spPr>
          <a:xfrm>
            <a:off x="900000" y="2291139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Cuisinière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Cuisinier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CFC 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Créatif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Joueur d'équipe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Bon sens du goût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Aime l'hygiène et l'ordre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 l'œil pour la présentation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afik 12" descr="Ein Bild, das Person, Essen, Kleidung, Mahlzeit enthält.&#10;&#10;Automatisch generierte Beschreibung">
            <a:extLst>
              <a:ext uri="{FF2B5EF4-FFF2-40B4-BE49-F238E27FC236}">
                <a16:creationId xmlns:a16="http://schemas.microsoft.com/office/drawing/2014/main" id="{6F64D525-8349-6E30-AD6B-0FEEEA2BCF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-7704"/>
            <a:ext cx="5400000" cy="6865703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11" name="Grafik 10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22B3B3AA-DB1C-4B49-7216-0A61E152E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fik 12">
            <a:extLst>
              <a:ext uri="{FF2B5EF4-FFF2-40B4-BE49-F238E27FC236}">
                <a16:creationId xmlns:a16="http://schemas.microsoft.com/office/drawing/2014/main" id="{E1791123-C97C-A8AD-7541-0F623387121C}"/>
              </a:ext>
            </a:extLst>
          </p:cNvPr>
          <p:cNvSpPr/>
          <p:nvPr/>
        </p:nvSpPr>
        <p:spPr>
          <a:xfrm>
            <a:off x="5277678" y="-1"/>
            <a:ext cx="6914322" cy="6857999"/>
          </a:xfrm>
          <a:custGeom>
            <a:avLst/>
            <a:gdLst>
              <a:gd name="connsiteX0" fmla="*/ 0 w 6914322"/>
              <a:gd name="connsiteY0" fmla="*/ 0 h 6858000"/>
              <a:gd name="connsiteX1" fmla="*/ 6914322 w 6914322"/>
              <a:gd name="connsiteY1" fmla="*/ 0 h 6858000"/>
              <a:gd name="connsiteX2" fmla="*/ 6914322 w 6914322"/>
              <a:gd name="connsiteY2" fmla="*/ 6858000 h 6858000"/>
              <a:gd name="connsiteX3" fmla="*/ 0 w 69143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4322" h="6858000">
                <a:moveTo>
                  <a:pt x="0" y="0"/>
                </a:moveTo>
                <a:lnTo>
                  <a:pt x="6914322" y="0"/>
                </a:lnTo>
                <a:lnTo>
                  <a:pt x="691432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D8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pic>
        <p:nvPicPr>
          <p:cNvPr id="6" name="Grafik 5" descr="Ein Bild, das Text, Diagramm, Screenshot, Plan enthält.&#10;&#10;Automatisch generierte Beschreibung">
            <a:extLst>
              <a:ext uri="{FF2B5EF4-FFF2-40B4-BE49-F238E27FC236}">
                <a16:creationId xmlns:a16="http://schemas.microsoft.com/office/drawing/2014/main" id="{2EC1439D-2F16-29CA-9097-D0D4A1446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370" y="1915418"/>
            <a:ext cx="6331213" cy="3475285"/>
          </a:xfrm>
          <a:prstGeom prst="rect">
            <a:avLst/>
          </a:prstGeom>
        </p:spPr>
      </p:pic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99F30769-F8CF-EADD-8E0D-E015A1C12A25}"/>
              </a:ext>
            </a:extLst>
          </p:cNvPr>
          <p:cNvSpPr>
            <a:spLocks noChangeAspect="1"/>
          </p:cNvSpPr>
          <p:nvPr/>
        </p:nvSpPr>
        <p:spPr>
          <a:xfrm>
            <a:off x="1068988" y="2505899"/>
            <a:ext cx="3443798" cy="2884804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C36518B-79DA-3F51-22D7-7A4C024A789A}"/>
              </a:ext>
            </a:extLst>
          </p:cNvPr>
          <p:cNvSpPr txBox="1"/>
          <p:nvPr/>
        </p:nvSpPr>
        <p:spPr>
          <a:xfrm>
            <a:off x="1573788" y="3653060"/>
            <a:ext cx="2832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Plan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d'une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cuisine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industrielle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Grafik 3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655FD5DE-AE4E-0BDA-2BF0-EDFC2AD79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D3E4FFB-E04F-EC9E-6731-2A9A52811E92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Gestionnaire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hôtellerie-intendance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CFC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Ordre et propreté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Contact avec les gens et les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Sens de l'organisation et de la planification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Capacité à travailler de manière autonome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Compétence en matière d'équipement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technique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B24AB531-41DF-34C4-CF4F-8B2FAFC35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737B172C-4480-7E70-D26B-DA758D29C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Wand, Im Haus enthält.&#10;&#10;Automatisch generierte Beschreibung">
            <a:extLst>
              <a:ext uri="{FF2B5EF4-FFF2-40B4-BE49-F238E27FC236}">
                <a16:creationId xmlns:a16="http://schemas.microsoft.com/office/drawing/2014/main" id="{9FA4718D-560C-7BFF-BD2C-D73AE15A6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5978" y="4915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C6FAD55-6862-1C33-D1CF-A09B2CAD2DA9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Gestionnaire en restauration </a:t>
            </a:r>
          </a:p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de système CFC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Travail bien organisé en équipe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Plaisir à calculer et à établir un budget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Intérêt pour les plats et leur préparation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Contact avec les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Capacité de compréhension rapide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Grafik 9" descr="Ein Bild, das Person, Kleidung, Mann, Essen enthält.&#10;&#10;Automatisch generierte Beschreibung">
            <a:extLst>
              <a:ext uri="{FF2B5EF4-FFF2-40B4-BE49-F238E27FC236}">
                <a16:creationId xmlns:a16="http://schemas.microsoft.com/office/drawing/2014/main" id="{B27EBE80-0A81-B545-A72E-765F3B905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84719BB0-DFAA-65C4-B20B-6CBEF05F1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95D5A937-A5B4-1310-BCC0-D2D5D3EF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8BD96E1-98C9-42EA-7BBC-E1609DCFD81A}"/>
              </a:ext>
            </a:extLst>
          </p:cNvPr>
          <p:cNvSpPr txBox="1"/>
          <p:nvPr/>
        </p:nvSpPr>
        <p:spPr>
          <a:xfrm>
            <a:off x="6323658" y="1692000"/>
            <a:ext cx="66315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Attestation fédérale de formation </a:t>
            </a:r>
          </a:p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professionnelle (AFP)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restauration AFP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cuisine AFP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hôtellerie-intendance AFP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restauration de système AFP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(à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partir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de 2025)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Durée de la formation: 2 ans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Perméabilité : vers la deuxième année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d'apprentissage de la formation initiale avec CFC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rafik 2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049323EC-52F3-2A70-F535-8BE88BAE8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80FA0E3E-DE21-E306-62AA-ADE0511415C2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de commerce CFC HGT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(Hôtellerie-Gastronomie-Tourisme)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Talent d'organisation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Communicatif et s'exprimant avec aisance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Apprécie les bonnes manières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Sûr de lui et aimable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Goût pour les chiffres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8F789B5A-7EAC-EDC2-5E16-E8CBA9240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6509F56B-531F-85E2-F380-A7E00AE7D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: Form 1">
            <a:extLst>
              <a:ext uri="{FF2B5EF4-FFF2-40B4-BE49-F238E27FC236}">
                <a16:creationId xmlns:a16="http://schemas.microsoft.com/office/drawing/2014/main" id="{2ACBBCFA-055F-F861-213E-C4EE4E41A83F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65E98A8-55BD-C958-9A1E-650788AC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"/>
          <a:stretch/>
        </p:blipFill>
        <p:spPr>
          <a:xfrm>
            <a:off x="3591725" y="433174"/>
            <a:ext cx="3561095" cy="3428405"/>
          </a:xfrm>
          <a:custGeom>
            <a:avLst/>
            <a:gdLst>
              <a:gd name="connsiteX0" fmla="*/ 1350429 w 3561095"/>
              <a:gd name="connsiteY0" fmla="*/ 109 h 3428405"/>
              <a:gd name="connsiteX1" fmla="*/ 1694276 w 3561095"/>
              <a:gd name="connsiteY1" fmla="*/ 53938 h 3428405"/>
              <a:gd name="connsiteX2" fmla="*/ 2126118 w 3561095"/>
              <a:gd name="connsiteY2" fmla="*/ 248026 h 3428405"/>
              <a:gd name="connsiteX3" fmla="*/ 3500670 w 3561095"/>
              <a:gd name="connsiteY3" fmla="*/ 2020920 h 3428405"/>
              <a:gd name="connsiteX4" fmla="*/ 3524748 w 3561095"/>
              <a:gd name="connsiteY4" fmla="*/ 2677715 h 3428405"/>
              <a:gd name="connsiteX5" fmla="*/ 3524793 w 3561095"/>
              <a:gd name="connsiteY5" fmla="*/ 2677748 h 3428405"/>
              <a:gd name="connsiteX6" fmla="*/ 3063740 w 3561095"/>
              <a:gd name="connsiteY6" fmla="*/ 3072442 h 3428405"/>
              <a:gd name="connsiteX7" fmla="*/ 2978428 w 3561095"/>
              <a:gd name="connsiteY7" fmla="*/ 3093005 h 3428405"/>
              <a:gd name="connsiteX8" fmla="*/ 2746946 w 3561095"/>
              <a:gd name="connsiteY8" fmla="*/ 3132157 h 3428405"/>
              <a:gd name="connsiteX9" fmla="*/ 2624329 w 3561095"/>
              <a:gd name="connsiteY9" fmla="*/ 3144643 h 3428405"/>
              <a:gd name="connsiteX10" fmla="*/ 1405989 w 3561095"/>
              <a:gd name="connsiteY10" fmla="*/ 3275469 h 3428405"/>
              <a:gd name="connsiteX11" fmla="*/ 1015446 w 3561095"/>
              <a:gd name="connsiteY11" fmla="*/ 3418923 h 3428405"/>
              <a:gd name="connsiteX12" fmla="*/ 118187 w 3561095"/>
              <a:gd name="connsiteY12" fmla="*/ 2847474 h 3428405"/>
              <a:gd name="connsiteX13" fmla="*/ 95591 w 3561095"/>
              <a:gd name="connsiteY13" fmla="*/ 1817063 h 3428405"/>
              <a:gd name="connsiteX14" fmla="*/ 639133 w 3561095"/>
              <a:gd name="connsiteY14" fmla="*/ 601228 h 3428405"/>
              <a:gd name="connsiteX15" fmla="*/ 1170230 w 3561095"/>
              <a:gd name="connsiteY15" fmla="*/ 17806 h 3428405"/>
              <a:gd name="connsiteX16" fmla="*/ 1234899 w 3561095"/>
              <a:gd name="connsiteY16" fmla="*/ 6259 h 3428405"/>
              <a:gd name="connsiteX17" fmla="*/ 1350429 w 3561095"/>
              <a:gd name="connsiteY17" fmla="*/ 109 h 34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1095" h="3428405">
                <a:moveTo>
                  <a:pt x="1350429" y="109"/>
                </a:moveTo>
                <a:cubicBezTo>
                  <a:pt x="1466867" y="1899"/>
                  <a:pt x="1584891" y="25594"/>
                  <a:pt x="1694276" y="53938"/>
                </a:cubicBezTo>
                <a:cubicBezTo>
                  <a:pt x="1862630" y="97584"/>
                  <a:pt x="1979999" y="150099"/>
                  <a:pt x="2126118" y="248026"/>
                </a:cubicBezTo>
                <a:cubicBezTo>
                  <a:pt x="2747433" y="664554"/>
                  <a:pt x="3307333" y="1285864"/>
                  <a:pt x="3500670" y="2020920"/>
                </a:cubicBezTo>
                <a:cubicBezTo>
                  <a:pt x="3575857" y="2306791"/>
                  <a:pt x="3577309" y="2519265"/>
                  <a:pt x="3524748" y="2677715"/>
                </a:cubicBezTo>
                <a:lnTo>
                  <a:pt x="3524793" y="2677748"/>
                </a:lnTo>
                <a:cubicBezTo>
                  <a:pt x="3453684" y="2892129"/>
                  <a:pt x="3283715" y="3007657"/>
                  <a:pt x="3063740" y="3072442"/>
                </a:cubicBezTo>
                <a:lnTo>
                  <a:pt x="2978428" y="3093005"/>
                </a:lnTo>
                <a:lnTo>
                  <a:pt x="2746946" y="3132157"/>
                </a:lnTo>
                <a:lnTo>
                  <a:pt x="2624329" y="3144643"/>
                </a:lnTo>
                <a:cubicBezTo>
                  <a:pt x="2204495" y="3178580"/>
                  <a:pt x="1731683" y="3156505"/>
                  <a:pt x="1405989" y="3275469"/>
                </a:cubicBezTo>
                <a:cubicBezTo>
                  <a:pt x="1275458" y="3323156"/>
                  <a:pt x="1152058" y="3393648"/>
                  <a:pt x="1015446" y="3418923"/>
                </a:cubicBezTo>
                <a:cubicBezTo>
                  <a:pt x="636697" y="3488915"/>
                  <a:pt x="282382" y="3158705"/>
                  <a:pt x="118187" y="2847474"/>
                </a:cubicBezTo>
                <a:cubicBezTo>
                  <a:pt x="-50893" y="2526963"/>
                  <a:pt x="-20310" y="2149570"/>
                  <a:pt x="95591" y="1817063"/>
                </a:cubicBezTo>
                <a:cubicBezTo>
                  <a:pt x="241602" y="1398221"/>
                  <a:pt x="479205" y="1017352"/>
                  <a:pt x="639133" y="601228"/>
                </a:cubicBezTo>
                <a:cubicBezTo>
                  <a:pt x="745196" y="325201"/>
                  <a:pt x="854193" y="90936"/>
                  <a:pt x="1170230" y="17806"/>
                </a:cubicBezTo>
                <a:cubicBezTo>
                  <a:pt x="1191559" y="12874"/>
                  <a:pt x="1213137" y="9065"/>
                  <a:pt x="1234899" y="6259"/>
                </a:cubicBezTo>
                <a:cubicBezTo>
                  <a:pt x="1272980" y="1349"/>
                  <a:pt x="1311616" y="-488"/>
                  <a:pt x="1350429" y="109"/>
                </a:cubicBezTo>
                <a:close/>
              </a:path>
            </a:pathLst>
          </a:cu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5ACFD5A-DE0C-4BC0-60DD-F27368DC61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821" y="906055"/>
            <a:ext cx="3531697" cy="2832703"/>
          </a:xfrm>
          <a:custGeom>
            <a:avLst/>
            <a:gdLst>
              <a:gd name="connsiteX0" fmla="*/ 733254 w 3531697"/>
              <a:gd name="connsiteY0" fmla="*/ 521 h 2832703"/>
              <a:gd name="connsiteX1" fmla="*/ 1474218 w 3531697"/>
              <a:gd name="connsiteY1" fmla="*/ 161813 h 2832703"/>
              <a:gd name="connsiteX2" fmla="*/ 3103700 w 3531697"/>
              <a:gd name="connsiteY2" fmla="*/ 565850 h 2832703"/>
              <a:gd name="connsiteX3" fmla="*/ 3506201 w 3531697"/>
              <a:gd name="connsiteY3" fmla="*/ 1178316 h 2832703"/>
              <a:gd name="connsiteX4" fmla="*/ 3506245 w 3531697"/>
              <a:gd name="connsiteY4" fmla="*/ 1178349 h 2832703"/>
              <a:gd name="connsiteX5" fmla="*/ 2983532 w 3531697"/>
              <a:gd name="connsiteY5" fmla="*/ 2177079 h 2832703"/>
              <a:gd name="connsiteX6" fmla="*/ 2149708 w 3531697"/>
              <a:gd name="connsiteY6" fmla="*/ 2752728 h 2832703"/>
              <a:gd name="connsiteX7" fmla="*/ 1821152 w 3531697"/>
              <a:gd name="connsiteY7" fmla="*/ 2827706 h 2832703"/>
              <a:gd name="connsiteX8" fmla="*/ 1380039 w 3531697"/>
              <a:gd name="connsiteY8" fmla="*/ 2776274 h 2832703"/>
              <a:gd name="connsiteX9" fmla="*/ 897937 w 3531697"/>
              <a:gd name="connsiteY9" fmla="*/ 2492598 h 2832703"/>
              <a:gd name="connsiteX10" fmla="*/ 103928 w 3531697"/>
              <a:gd name="connsiteY10" fmla="*/ 1362814 h 2832703"/>
              <a:gd name="connsiteX11" fmla="*/ 306986 w 3531697"/>
              <a:gd name="connsiteY11" fmla="*/ 130686 h 2832703"/>
              <a:gd name="connsiteX12" fmla="*/ 733254 w 3531697"/>
              <a:gd name="connsiteY12" fmla="*/ 521 h 28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1697" h="2832703">
                <a:moveTo>
                  <a:pt x="733254" y="521"/>
                </a:moveTo>
                <a:cubicBezTo>
                  <a:pt x="986655" y="-7335"/>
                  <a:pt x="1254927" y="75060"/>
                  <a:pt x="1474218" y="161813"/>
                </a:cubicBezTo>
                <a:cubicBezTo>
                  <a:pt x="2181076" y="441410"/>
                  <a:pt x="2539725" y="586514"/>
                  <a:pt x="3103700" y="565850"/>
                </a:cubicBezTo>
                <a:cubicBezTo>
                  <a:pt x="3533681" y="550102"/>
                  <a:pt x="3572206" y="774343"/>
                  <a:pt x="3506201" y="1178316"/>
                </a:cubicBezTo>
                <a:lnTo>
                  <a:pt x="3506245" y="1178349"/>
                </a:lnTo>
                <a:cubicBezTo>
                  <a:pt x="3485158" y="1307325"/>
                  <a:pt x="3435895" y="1677929"/>
                  <a:pt x="2983532" y="2177079"/>
                </a:cubicBezTo>
                <a:cubicBezTo>
                  <a:pt x="2769827" y="2412905"/>
                  <a:pt x="2472180" y="2637590"/>
                  <a:pt x="2149708" y="2752728"/>
                </a:cubicBezTo>
                <a:cubicBezTo>
                  <a:pt x="2042218" y="2791107"/>
                  <a:pt x="1931969" y="2817315"/>
                  <a:pt x="1821152" y="2827706"/>
                </a:cubicBezTo>
                <a:cubicBezTo>
                  <a:pt x="1673396" y="2841560"/>
                  <a:pt x="1524629" y="2827296"/>
                  <a:pt x="1380039" y="2776274"/>
                </a:cubicBezTo>
                <a:cubicBezTo>
                  <a:pt x="1203333" y="2713914"/>
                  <a:pt x="1043403" y="2610740"/>
                  <a:pt x="897937" y="2492598"/>
                </a:cubicBezTo>
                <a:cubicBezTo>
                  <a:pt x="535881" y="2198624"/>
                  <a:pt x="254410" y="1804250"/>
                  <a:pt x="103928" y="1362814"/>
                </a:cubicBezTo>
                <a:cubicBezTo>
                  <a:pt x="-33629" y="959271"/>
                  <a:pt x="-93489" y="407803"/>
                  <a:pt x="306986" y="130686"/>
                </a:cubicBezTo>
                <a:cubicBezTo>
                  <a:pt x="434527" y="42439"/>
                  <a:pt x="581214" y="5235"/>
                  <a:pt x="733254" y="521"/>
                </a:cubicBezTo>
                <a:close/>
              </a:path>
            </a:pathLst>
          </a:cu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5C41FE2-0BE6-364C-8D35-1F644A8B1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363" y="3726651"/>
            <a:ext cx="3422756" cy="2643940"/>
          </a:xfrm>
          <a:custGeom>
            <a:avLst/>
            <a:gdLst>
              <a:gd name="connsiteX0" fmla="*/ 3044557 w 3422756"/>
              <a:gd name="connsiteY0" fmla="*/ 350 h 2643940"/>
              <a:gd name="connsiteX1" fmla="*/ 3384994 w 3422756"/>
              <a:gd name="connsiteY1" fmla="*/ 439923 h 2643940"/>
              <a:gd name="connsiteX2" fmla="*/ 3385045 w 3422756"/>
              <a:gd name="connsiteY2" fmla="*/ 439936 h 2643940"/>
              <a:gd name="connsiteX3" fmla="*/ 3264563 w 3422756"/>
              <a:gd name="connsiteY3" fmla="*/ 1500341 h 2643940"/>
              <a:gd name="connsiteX4" fmla="*/ 2440796 w 3422756"/>
              <a:gd name="connsiteY4" fmla="*/ 2511604 h 2643940"/>
              <a:gd name="connsiteX5" fmla="*/ 2022579 w 3422756"/>
              <a:gd name="connsiteY5" fmla="*/ 2639490 h 2643940"/>
              <a:gd name="connsiteX6" fmla="*/ 1484982 w 3422756"/>
              <a:gd name="connsiteY6" fmla="*/ 2584168 h 2643940"/>
              <a:gd name="connsiteX7" fmla="*/ 365043 w 3422756"/>
              <a:gd name="connsiteY7" fmla="*/ 1924771 h 2643940"/>
              <a:gd name="connsiteX8" fmla="*/ 113037 w 3422756"/>
              <a:gd name="connsiteY8" fmla="*/ 788822 h 2643940"/>
              <a:gd name="connsiteX9" fmla="*/ 1182528 w 3422756"/>
              <a:gd name="connsiteY9" fmla="*/ 360396 h 2643940"/>
              <a:gd name="connsiteX10" fmla="*/ 2803199 w 3422756"/>
              <a:gd name="connsiteY10" fmla="*/ 71565 h 2643940"/>
              <a:gd name="connsiteX11" fmla="*/ 3044557 w 3422756"/>
              <a:gd name="connsiteY11" fmla="*/ 350 h 26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2756" h="2643940">
                <a:moveTo>
                  <a:pt x="3044557" y="350"/>
                </a:moveTo>
                <a:cubicBezTo>
                  <a:pt x="3242749" y="-8764"/>
                  <a:pt x="3322638" y="160762"/>
                  <a:pt x="3384994" y="439923"/>
                </a:cubicBezTo>
                <a:lnTo>
                  <a:pt x="3385045" y="439936"/>
                </a:lnTo>
                <a:cubicBezTo>
                  <a:pt x="3411577" y="558777"/>
                  <a:pt x="3498089" y="895846"/>
                  <a:pt x="3264563" y="1500341"/>
                </a:cubicBezTo>
                <a:cubicBezTo>
                  <a:pt x="3117475" y="1881130"/>
                  <a:pt x="2828051" y="2303118"/>
                  <a:pt x="2440796" y="2511604"/>
                </a:cubicBezTo>
                <a:cubicBezTo>
                  <a:pt x="2311710" y="2581100"/>
                  <a:pt x="2171756" y="2626873"/>
                  <a:pt x="2022579" y="2639490"/>
                </a:cubicBezTo>
                <a:cubicBezTo>
                  <a:pt x="1840265" y="2654906"/>
                  <a:pt x="1658715" y="2628776"/>
                  <a:pt x="1484982" y="2584168"/>
                </a:cubicBezTo>
                <a:cubicBezTo>
                  <a:pt x="1052603" y="2473203"/>
                  <a:pt x="657760" y="2244706"/>
                  <a:pt x="365043" y="1924771"/>
                </a:cubicBezTo>
                <a:cubicBezTo>
                  <a:pt x="97458" y="1632295"/>
                  <a:pt x="-152030" y="1182653"/>
                  <a:pt x="113037" y="788822"/>
                </a:cubicBezTo>
                <a:cubicBezTo>
                  <a:pt x="338157" y="454373"/>
                  <a:pt x="815222" y="378153"/>
                  <a:pt x="1182528" y="360396"/>
                </a:cubicBezTo>
                <a:cubicBezTo>
                  <a:pt x="1922494" y="324584"/>
                  <a:pt x="2299089" y="309192"/>
                  <a:pt x="2803199" y="71565"/>
                </a:cubicBezTo>
                <a:cubicBezTo>
                  <a:pt x="2899284" y="26274"/>
                  <a:pt x="2978493" y="3388"/>
                  <a:pt x="3044557" y="350"/>
                </a:cubicBezTo>
                <a:close/>
              </a:path>
            </a:pathLst>
          </a:cu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1A16522-4D3F-4C86-5FE1-0C740C4A9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717" y="3882195"/>
            <a:ext cx="2970574" cy="2488396"/>
          </a:xfrm>
          <a:custGeom>
            <a:avLst/>
            <a:gdLst>
              <a:gd name="connsiteX0" fmla="*/ 1340073 w 2970574"/>
              <a:gd name="connsiteY0" fmla="*/ 261 h 2488396"/>
              <a:gd name="connsiteX1" fmla="*/ 2381860 w 2970574"/>
              <a:gd name="connsiteY1" fmla="*/ 433361 h 2488396"/>
              <a:gd name="connsiteX2" fmla="*/ 2919720 w 2970574"/>
              <a:gd name="connsiteY2" fmla="*/ 1222112 h 2488396"/>
              <a:gd name="connsiteX3" fmla="*/ 2919687 w 2970574"/>
              <a:gd name="connsiteY3" fmla="*/ 1222145 h 2488396"/>
              <a:gd name="connsiteX4" fmla="*/ 2641252 w 2970574"/>
              <a:gd name="connsiteY4" fmla="*/ 1776873 h 2488396"/>
              <a:gd name="connsiteX5" fmla="*/ 1310128 w 2970574"/>
              <a:gd name="connsiteY5" fmla="*/ 2276810 h 2488396"/>
              <a:gd name="connsiteX6" fmla="*/ 331240 w 2970574"/>
              <a:gd name="connsiteY6" fmla="*/ 2417660 h 2488396"/>
              <a:gd name="connsiteX7" fmla="*/ 39363 w 2970574"/>
              <a:gd name="connsiteY7" fmla="*/ 1401178 h 2488396"/>
              <a:gd name="connsiteX8" fmla="*/ 596331 w 2970574"/>
              <a:gd name="connsiteY8" fmla="*/ 372838 h 2488396"/>
              <a:gd name="connsiteX9" fmla="*/ 974036 w 2970574"/>
              <a:gd name="connsiteY9" fmla="*/ 86858 h 2488396"/>
              <a:gd name="connsiteX10" fmla="*/ 1340073 w 2970574"/>
              <a:gd name="connsiteY10" fmla="*/ 261 h 248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0574" h="2488396">
                <a:moveTo>
                  <a:pt x="1340073" y="261"/>
                </a:moveTo>
                <a:cubicBezTo>
                  <a:pt x="1717062" y="-8323"/>
                  <a:pt x="2111259" y="196859"/>
                  <a:pt x="2381860" y="433361"/>
                </a:cubicBezTo>
                <a:cubicBezTo>
                  <a:pt x="2811455" y="808792"/>
                  <a:pt x="2889309" y="1115693"/>
                  <a:pt x="2919720" y="1222112"/>
                </a:cubicBezTo>
                <a:lnTo>
                  <a:pt x="2919687" y="1222145"/>
                </a:lnTo>
                <a:cubicBezTo>
                  <a:pt x="3014904" y="1555469"/>
                  <a:pt x="3004525" y="1747880"/>
                  <a:pt x="2641252" y="1776873"/>
                </a:cubicBezTo>
                <a:cubicBezTo>
                  <a:pt x="2164772" y="1814894"/>
                  <a:pt x="1877311" y="1972183"/>
                  <a:pt x="1310128" y="2276810"/>
                </a:cubicBezTo>
                <a:cubicBezTo>
                  <a:pt x="1028596" y="2428037"/>
                  <a:pt x="640480" y="2582196"/>
                  <a:pt x="331240" y="2417660"/>
                </a:cubicBezTo>
                <a:cubicBezTo>
                  <a:pt x="-32890" y="2223898"/>
                  <a:pt x="-36712" y="1754140"/>
                  <a:pt x="39363" y="1401178"/>
                </a:cubicBezTo>
                <a:cubicBezTo>
                  <a:pt x="122587" y="1015072"/>
                  <a:pt x="320632" y="655686"/>
                  <a:pt x="596331" y="372838"/>
                </a:cubicBezTo>
                <a:cubicBezTo>
                  <a:pt x="707099" y="259170"/>
                  <a:pt x="831507" y="156672"/>
                  <a:pt x="974036" y="86858"/>
                </a:cubicBezTo>
                <a:cubicBezTo>
                  <a:pt x="1090660" y="29736"/>
                  <a:pt x="1214411" y="3123"/>
                  <a:pt x="1340073" y="261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4A5650-BFAF-5A6F-AD63-F4D80E44C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64" y="1464567"/>
            <a:ext cx="2424864" cy="2227907"/>
          </a:xfrm>
          <a:custGeom>
            <a:avLst/>
            <a:gdLst>
              <a:gd name="connsiteX0" fmla="*/ 1321888 w 2424864"/>
              <a:gd name="connsiteY0" fmla="*/ 13 h 2227907"/>
              <a:gd name="connsiteX1" fmla="*/ 1595274 w 2424864"/>
              <a:gd name="connsiteY1" fmla="*/ 47096 h 2227907"/>
              <a:gd name="connsiteX2" fmla="*/ 2066685 w 2424864"/>
              <a:gd name="connsiteY2" fmla="*/ 532488 h 2227907"/>
              <a:gd name="connsiteX3" fmla="*/ 2348738 w 2424864"/>
              <a:gd name="connsiteY3" fmla="*/ 1360079 h 2227907"/>
              <a:gd name="connsiteX4" fmla="*/ 2354115 w 2424864"/>
              <a:gd name="connsiteY4" fmla="*/ 1878002 h 2227907"/>
              <a:gd name="connsiteX5" fmla="*/ 2328179 w 2424864"/>
              <a:gd name="connsiteY5" fmla="*/ 1912458 h 2227907"/>
              <a:gd name="connsiteX6" fmla="*/ 2085969 w 2424864"/>
              <a:gd name="connsiteY6" fmla="*/ 2094852 h 2227907"/>
              <a:gd name="connsiteX7" fmla="*/ 1791564 w 2424864"/>
              <a:gd name="connsiteY7" fmla="*/ 2194536 h 2227907"/>
              <a:gd name="connsiteX8" fmla="*/ 338185 w 2424864"/>
              <a:gd name="connsiteY8" fmla="*/ 1956374 h 2227907"/>
              <a:gd name="connsiteX9" fmla="*/ 33050 w 2424864"/>
              <a:gd name="connsiteY9" fmla="*/ 1651306 h 2227907"/>
              <a:gd name="connsiteX10" fmla="*/ 33014 w 2424864"/>
              <a:gd name="connsiteY10" fmla="*/ 1651311 h 2227907"/>
              <a:gd name="connsiteX11" fmla="*/ 78308 w 2424864"/>
              <a:gd name="connsiteY11" fmla="*/ 1255445 h 2227907"/>
              <a:gd name="connsiteX12" fmla="*/ 110141 w 2424864"/>
              <a:gd name="connsiteY12" fmla="*/ 1207427 h 2227907"/>
              <a:gd name="connsiteX13" fmla="*/ 203953 w 2424864"/>
              <a:gd name="connsiteY13" fmla="*/ 1085139 h 2227907"/>
              <a:gd name="connsiteX14" fmla="*/ 257335 w 2424864"/>
              <a:gd name="connsiteY14" fmla="*/ 1024330 h 2227907"/>
              <a:gd name="connsiteX15" fmla="*/ 784720 w 2424864"/>
              <a:gd name="connsiteY15" fmla="*/ 416878 h 2227907"/>
              <a:gd name="connsiteX16" fmla="*/ 908401 w 2424864"/>
              <a:gd name="connsiteY16" fmla="*/ 173341 h 2227907"/>
              <a:gd name="connsiteX17" fmla="*/ 1321888 w 2424864"/>
              <a:gd name="connsiteY17" fmla="*/ 13 h 222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4864" h="2227907">
                <a:moveTo>
                  <a:pt x="1321888" y="13"/>
                </a:moveTo>
                <a:cubicBezTo>
                  <a:pt x="1417678" y="558"/>
                  <a:pt x="1513501" y="18494"/>
                  <a:pt x="1595274" y="47096"/>
                </a:cubicBezTo>
                <a:cubicBezTo>
                  <a:pt x="1819832" y="125648"/>
                  <a:pt x="1973803" y="320793"/>
                  <a:pt x="2066685" y="532488"/>
                </a:cubicBezTo>
                <a:cubicBezTo>
                  <a:pt x="2183678" y="799153"/>
                  <a:pt x="2239654" y="1088498"/>
                  <a:pt x="2348738" y="1360079"/>
                </a:cubicBezTo>
                <a:cubicBezTo>
                  <a:pt x="2421107" y="1540216"/>
                  <a:pt x="2473401" y="1701582"/>
                  <a:pt x="2354115" y="1878002"/>
                </a:cubicBezTo>
                <a:cubicBezTo>
                  <a:pt x="2346063" y="1889907"/>
                  <a:pt x="2337389" y="1901384"/>
                  <a:pt x="2328179" y="1912458"/>
                </a:cubicBezTo>
                <a:cubicBezTo>
                  <a:pt x="2263709" y="1989984"/>
                  <a:pt x="2172994" y="2047837"/>
                  <a:pt x="2085969" y="2094852"/>
                </a:cubicBezTo>
                <a:cubicBezTo>
                  <a:pt x="1985507" y="2149111"/>
                  <a:pt x="1905596" y="2176317"/>
                  <a:pt x="1791564" y="2194536"/>
                </a:cubicBezTo>
                <a:cubicBezTo>
                  <a:pt x="1306625" y="2271941"/>
                  <a:pt x="759692" y="2223424"/>
                  <a:pt x="338185" y="1956374"/>
                </a:cubicBezTo>
                <a:cubicBezTo>
                  <a:pt x="174260" y="1852514"/>
                  <a:pt x="78595" y="1750992"/>
                  <a:pt x="33050" y="1651306"/>
                </a:cubicBezTo>
                <a:lnTo>
                  <a:pt x="33014" y="1651311"/>
                </a:lnTo>
                <a:cubicBezTo>
                  <a:pt x="-28611" y="1516439"/>
                  <a:pt x="1485" y="1384917"/>
                  <a:pt x="78308" y="1255445"/>
                </a:cubicBezTo>
                <a:lnTo>
                  <a:pt x="110141" y="1207427"/>
                </a:lnTo>
                <a:lnTo>
                  <a:pt x="203953" y="1085139"/>
                </a:lnTo>
                <a:lnTo>
                  <a:pt x="257335" y="1024330"/>
                </a:lnTo>
                <a:cubicBezTo>
                  <a:pt x="444051" y="820364"/>
                  <a:pt x="681276" y="619653"/>
                  <a:pt x="784720" y="416878"/>
                </a:cubicBezTo>
                <a:cubicBezTo>
                  <a:pt x="826174" y="335606"/>
                  <a:pt x="854006" y="246554"/>
                  <a:pt x="908401" y="173341"/>
                </a:cubicBezTo>
                <a:cubicBezTo>
                  <a:pt x="1002679" y="46503"/>
                  <a:pt x="1162238" y="-896"/>
                  <a:pt x="1321888" y="13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32" name="KV BILD!!">
            <a:extLst>
              <a:ext uri="{FF2B5EF4-FFF2-40B4-BE49-F238E27FC236}">
                <a16:creationId xmlns:a16="http://schemas.microsoft.com/office/drawing/2014/main" id="{9502DBC5-D083-E6DC-912F-3C2086DD0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0516" y="3859312"/>
            <a:ext cx="3111854" cy="2812968"/>
          </a:xfrm>
          <a:custGeom>
            <a:avLst/>
            <a:gdLst>
              <a:gd name="connsiteX0" fmla="*/ 1740038 w 3111854"/>
              <a:gd name="connsiteY0" fmla="*/ 454 h 2812968"/>
              <a:gd name="connsiteX1" fmla="*/ 2044979 w 3111854"/>
              <a:gd name="connsiteY1" fmla="*/ 28982 h 2812968"/>
              <a:gd name="connsiteX2" fmla="*/ 2411214 w 3111854"/>
              <a:gd name="connsiteY2" fmla="*/ 198594 h 2812968"/>
              <a:gd name="connsiteX3" fmla="*/ 2746915 w 3111854"/>
              <a:gd name="connsiteY3" fmla="*/ 580348 h 2812968"/>
              <a:gd name="connsiteX4" fmla="*/ 3111734 w 3111854"/>
              <a:gd name="connsiteY4" fmla="*/ 1781122 h 2812968"/>
              <a:gd name="connsiteX5" fmla="*/ 2586689 w 3111854"/>
              <a:gd name="connsiteY5" fmla="*/ 2787239 h 2812968"/>
              <a:gd name="connsiteX6" fmla="*/ 1587798 w 3111854"/>
              <a:gd name="connsiteY6" fmla="*/ 2429050 h 2812968"/>
              <a:gd name="connsiteX7" fmla="*/ 295673 w 3111854"/>
              <a:gd name="connsiteY7" fmla="*/ 1617703 h 2812968"/>
              <a:gd name="connsiteX8" fmla="*/ 122022 w 3111854"/>
              <a:gd name="connsiteY8" fmla="*/ 974683 h 2812968"/>
              <a:gd name="connsiteX9" fmla="*/ 121994 w 3111854"/>
              <a:gd name="connsiteY9" fmla="*/ 974642 h 2812968"/>
              <a:gd name="connsiteX10" fmla="*/ 856762 w 3111854"/>
              <a:gd name="connsiteY10" fmla="*/ 260761 h 2812968"/>
              <a:gd name="connsiteX11" fmla="*/ 1740038 w 3111854"/>
              <a:gd name="connsiteY11" fmla="*/ 454 h 281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1854" h="2812968">
                <a:moveTo>
                  <a:pt x="1740038" y="454"/>
                </a:moveTo>
                <a:cubicBezTo>
                  <a:pt x="1843734" y="-2170"/>
                  <a:pt x="1946356" y="6498"/>
                  <a:pt x="2044979" y="28982"/>
                </a:cubicBezTo>
                <a:cubicBezTo>
                  <a:pt x="2176476" y="58962"/>
                  <a:pt x="2300865" y="113503"/>
                  <a:pt x="2411214" y="198594"/>
                </a:cubicBezTo>
                <a:cubicBezTo>
                  <a:pt x="2546071" y="302590"/>
                  <a:pt x="2654862" y="437061"/>
                  <a:pt x="2746915" y="580348"/>
                </a:cubicBezTo>
                <a:cubicBezTo>
                  <a:pt x="2976051" y="936919"/>
                  <a:pt x="3107117" y="1357295"/>
                  <a:pt x="3111734" y="1781122"/>
                </a:cubicBezTo>
                <a:cubicBezTo>
                  <a:pt x="3115950" y="2168565"/>
                  <a:pt x="3011097" y="2661664"/>
                  <a:pt x="2586689" y="2787239"/>
                </a:cubicBezTo>
                <a:cubicBezTo>
                  <a:pt x="2226261" y="2893867"/>
                  <a:pt x="1851318" y="2648479"/>
                  <a:pt x="1587798" y="2429050"/>
                </a:cubicBezTo>
                <a:cubicBezTo>
                  <a:pt x="1056897" y="1987021"/>
                  <a:pt x="788444" y="1759945"/>
                  <a:pt x="295673" y="1617703"/>
                </a:cubicBezTo>
                <a:cubicBezTo>
                  <a:pt x="-80019" y="1509250"/>
                  <a:pt x="-49630" y="1304716"/>
                  <a:pt x="122022" y="974683"/>
                </a:cubicBezTo>
                <a:lnTo>
                  <a:pt x="121994" y="974642"/>
                </a:lnTo>
                <a:cubicBezTo>
                  <a:pt x="176809" y="869277"/>
                  <a:pt x="324533" y="563299"/>
                  <a:pt x="856762" y="260761"/>
                </a:cubicBezTo>
                <a:cubicBezTo>
                  <a:pt x="1108203" y="117821"/>
                  <a:pt x="1428952" y="8326"/>
                  <a:pt x="1740038" y="454"/>
                </a:cubicBezTo>
                <a:close/>
              </a:path>
            </a:pathLst>
          </a:custGeom>
        </p:spPr>
      </p:pic>
      <p:pic>
        <p:nvPicPr>
          <p:cNvPr id="3" name="Grafik 2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94666B49-D15C-273E-C667-67F6A0A14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AE2AB0A0-347F-6BC5-2A97-56DA26B77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BD8313-DDFF-4356-1B39-3E2B32E74DCD}"/>
              </a:ext>
            </a:extLst>
          </p:cNvPr>
          <p:cNvSpPr txBox="1"/>
          <p:nvPr/>
        </p:nvSpPr>
        <p:spPr>
          <a:xfrm>
            <a:off x="900000" y="2291139"/>
            <a:ext cx="6631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Spécialiste en communication </a:t>
            </a:r>
            <a:b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hôtelière CFC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Attitude sûre de soi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Contact avec les gens et les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Communicatif et habileté linguistique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Flexible et capable de penser en réseau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Talent d'organisation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E8695D65-9A6A-41E6-F451-06AC05723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0"/>
            <a:ext cx="5400000" cy="6858000"/>
          </a:xfrm>
          <a:custGeom>
            <a:avLst/>
            <a:gdLst>
              <a:gd name="connsiteX0" fmla="*/ 0 w 5400000"/>
              <a:gd name="connsiteY0" fmla="*/ 0 h 6858000"/>
              <a:gd name="connsiteX1" fmla="*/ 5400000 w 5400000"/>
              <a:gd name="connsiteY1" fmla="*/ 0 h 6858000"/>
              <a:gd name="connsiteX2" fmla="*/ 5400000 w 5400000"/>
              <a:gd name="connsiteY2" fmla="*/ 6858000 h 6858000"/>
              <a:gd name="connsiteX3" fmla="*/ 0 w 540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6858000">
                <a:moveTo>
                  <a:pt x="0" y="0"/>
                </a:moveTo>
                <a:lnTo>
                  <a:pt x="5400000" y="0"/>
                </a:lnTo>
                <a:lnTo>
                  <a:pt x="5400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15C0FF4A-D321-2D86-41FA-013ED8AF1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CBD8313-DDFF-4356-1B39-3E2B32E74DCD}"/>
              </a:ext>
            </a:extLst>
          </p:cNvPr>
          <p:cNvSpPr txBox="1"/>
          <p:nvPr/>
        </p:nvSpPr>
        <p:spPr>
          <a:xfrm>
            <a:off x="900000" y="2291139"/>
            <a:ext cx="66315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Formation de base organisée par l'école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de commerce CFC HGT 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(Minerva)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Spécialiste en communication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hôtelière CFC 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(EHL SSTH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Passugg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2 ans d'école, 1 an de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Place de stage organisée, 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y compris encadrement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Même diplôme après 3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Payant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Grafik 11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111D0DB0-5F99-E8B2-5E85-F3B55AF92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000" y="3429000"/>
            <a:ext cx="5400000" cy="3429001"/>
          </a:xfrm>
          <a:custGeom>
            <a:avLst/>
            <a:gdLst>
              <a:gd name="connsiteX0" fmla="*/ 0 w 5400000"/>
              <a:gd name="connsiteY0" fmla="*/ 0 h 1137861"/>
              <a:gd name="connsiteX1" fmla="*/ 5400000 w 5400000"/>
              <a:gd name="connsiteY1" fmla="*/ 0 h 1137861"/>
              <a:gd name="connsiteX2" fmla="*/ 5400000 w 5400000"/>
              <a:gd name="connsiteY2" fmla="*/ 1137861 h 1137861"/>
              <a:gd name="connsiteX3" fmla="*/ 0 w 5400000"/>
              <a:gd name="connsiteY3" fmla="*/ 1137861 h 113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1137861">
                <a:moveTo>
                  <a:pt x="0" y="0"/>
                </a:moveTo>
                <a:lnTo>
                  <a:pt x="5400000" y="0"/>
                </a:lnTo>
                <a:lnTo>
                  <a:pt x="5400000" y="1137861"/>
                </a:lnTo>
                <a:lnTo>
                  <a:pt x="0" y="1137861"/>
                </a:lnTo>
                <a:close/>
              </a:path>
            </a:pathLst>
          </a:custGeom>
        </p:spPr>
      </p:pic>
      <p:pic>
        <p:nvPicPr>
          <p:cNvPr id="15" name="Grafik 14" descr="Ein Bild, das Kleidung, Person, Schuhwerk, Menschliches Gesicht enthält.&#10;&#10;Automatisch generierte Beschreibung">
            <a:extLst>
              <a:ext uri="{FF2B5EF4-FFF2-40B4-BE49-F238E27FC236}">
                <a16:creationId xmlns:a16="http://schemas.microsoft.com/office/drawing/2014/main" id="{67400927-7885-F3A4-7B6F-ECD841124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9"/>
          <a:stretch/>
        </p:blipFill>
        <p:spPr>
          <a:xfrm>
            <a:off x="6792000" y="-50800"/>
            <a:ext cx="5400000" cy="3479800"/>
          </a:xfrm>
          <a:custGeom>
            <a:avLst/>
            <a:gdLst>
              <a:gd name="connsiteX0" fmla="*/ 0 w 5400000"/>
              <a:gd name="connsiteY0" fmla="*/ 0 h 2449589"/>
              <a:gd name="connsiteX1" fmla="*/ 5400000 w 5400000"/>
              <a:gd name="connsiteY1" fmla="*/ 0 h 2449589"/>
              <a:gd name="connsiteX2" fmla="*/ 5400000 w 5400000"/>
              <a:gd name="connsiteY2" fmla="*/ 2449589 h 2449589"/>
              <a:gd name="connsiteX3" fmla="*/ 0 w 5400000"/>
              <a:gd name="connsiteY3" fmla="*/ 2449589 h 244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0000" h="2449589">
                <a:moveTo>
                  <a:pt x="0" y="0"/>
                </a:moveTo>
                <a:lnTo>
                  <a:pt x="5400000" y="0"/>
                </a:lnTo>
                <a:lnTo>
                  <a:pt x="5400000" y="2449589"/>
                </a:lnTo>
                <a:lnTo>
                  <a:pt x="0" y="2449589"/>
                </a:lnTo>
                <a:close/>
              </a:path>
            </a:pathLst>
          </a:custGeom>
        </p:spPr>
      </p:pic>
      <p:pic>
        <p:nvPicPr>
          <p:cNvPr id="3" name="Grafik 2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599159B1-14AD-8D48-93F8-950640D13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 Andere Figur">
            <a:extLst>
              <a:ext uri="{FF2B5EF4-FFF2-40B4-BE49-F238E27FC236}">
                <a16:creationId xmlns:a16="http://schemas.microsoft.com/office/drawing/2014/main" id="{A93D3B82-C82A-2360-2BA3-E780FB646113}"/>
              </a:ext>
            </a:extLst>
          </p:cNvPr>
          <p:cNvSpPr/>
          <p:nvPr/>
        </p:nvSpPr>
        <p:spPr>
          <a:xfrm>
            <a:off x="2973042" y="0"/>
            <a:ext cx="9218958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A2D72C-82F3-883D-00BF-5A895BE0D43A}"/>
              </a:ext>
            </a:extLst>
          </p:cNvPr>
          <p:cNvSpPr txBox="1"/>
          <p:nvPr/>
        </p:nvSpPr>
        <p:spPr>
          <a:xfrm>
            <a:off x="5383516" y="2052000"/>
            <a:ext cx="6631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Le premier pas dans la vie professionnelle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Chercher des informations sur l'hôtellerie-restauration, sur ton choix de métier et sur l'entreprise d'accueil.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Bien se préparer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Tenir un journal de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Montrer de la motivation et de l'intérêt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Grafik 8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8E5DA13D-A014-D18C-0514-FEB68C205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27" y="3551734"/>
            <a:ext cx="3996000" cy="2664000"/>
          </a:xfrm>
          <a:prstGeom prst="rect">
            <a:avLst/>
          </a:prstGeom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</p:spPr>
      </p:pic>
      <p:pic>
        <p:nvPicPr>
          <p:cNvPr id="4" name="Grafik 3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3D68C6DB-460E-DAC5-DE52-3A19FA69E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!! Halbmond">
            <a:extLst>
              <a:ext uri="{FF2B5EF4-FFF2-40B4-BE49-F238E27FC236}">
                <a16:creationId xmlns:a16="http://schemas.microsoft.com/office/drawing/2014/main" id="{BFE1E730-D6E6-5768-530B-1C3351F93402}"/>
              </a:ext>
            </a:extLst>
          </p:cNvPr>
          <p:cNvSpPr/>
          <p:nvPr/>
        </p:nvSpPr>
        <p:spPr>
          <a:xfrm flipV="1">
            <a:off x="0" y="0"/>
            <a:ext cx="7097488" cy="6858000"/>
          </a:xfrm>
          <a:custGeom>
            <a:avLst/>
            <a:gdLst>
              <a:gd name="connsiteX0" fmla="*/ 0 w 7097488"/>
              <a:gd name="connsiteY0" fmla="*/ 0 h 6858000"/>
              <a:gd name="connsiteX1" fmla="*/ 4267332 w 7097488"/>
              <a:gd name="connsiteY1" fmla="*/ 0 h 6858000"/>
              <a:gd name="connsiteX2" fmla="*/ 4376354 w 7097488"/>
              <a:gd name="connsiteY2" fmla="*/ 105186 h 6858000"/>
              <a:gd name="connsiteX3" fmla="*/ 7069762 w 7097488"/>
              <a:gd name="connsiteY3" fmla="*/ 5209289 h 6858000"/>
              <a:gd name="connsiteX4" fmla="*/ 6958221 w 7097488"/>
              <a:gd name="connsiteY4" fmla="*/ 6729798 h 6858000"/>
              <a:gd name="connsiteX5" fmla="*/ 6908577 w 7097488"/>
              <a:gd name="connsiteY5" fmla="*/ 6858000 h 6858000"/>
              <a:gd name="connsiteX6" fmla="*/ 0 w 70974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7488" h="6858000">
                <a:moveTo>
                  <a:pt x="0" y="0"/>
                </a:moveTo>
                <a:lnTo>
                  <a:pt x="4267332" y="0"/>
                </a:lnTo>
                <a:lnTo>
                  <a:pt x="4376354" y="105186"/>
                </a:lnTo>
                <a:cubicBezTo>
                  <a:pt x="5786115" y="1513712"/>
                  <a:pt x="6883501" y="3305357"/>
                  <a:pt x="7069762" y="5209289"/>
                </a:cubicBezTo>
                <a:cubicBezTo>
                  <a:pt x="7131847" y="5843964"/>
                  <a:pt x="7087532" y="6341751"/>
                  <a:pt x="6958221" y="6729798"/>
                </a:cubicBezTo>
                <a:lnTo>
                  <a:pt x="69085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48" name="Abgerundetes Rechteck 12">
            <a:extLst>
              <a:ext uri="{FF2B5EF4-FFF2-40B4-BE49-F238E27FC236}">
                <a16:creationId xmlns:a16="http://schemas.microsoft.com/office/drawing/2014/main" id="{B3A68F98-D37C-A4D5-309B-9D9D94FCB3FF}"/>
              </a:ext>
            </a:extLst>
          </p:cNvPr>
          <p:cNvSpPr/>
          <p:nvPr/>
        </p:nvSpPr>
        <p:spPr>
          <a:xfrm>
            <a:off x="1015182" y="5196547"/>
            <a:ext cx="4350292" cy="1151737"/>
          </a:xfrm>
          <a:prstGeom prst="roundRect">
            <a:avLst>
              <a:gd name="adj" fmla="val 6045"/>
            </a:avLst>
          </a:prstGeom>
          <a:solidFill>
            <a:srgbClr val="E3E0D6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AFP (2 ans)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restauration</a:t>
            </a:r>
          </a:p>
          <a:p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cuisine</a:t>
            </a:r>
          </a:p>
          <a:p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hôtellerie-intendance</a:t>
            </a:r>
          </a:p>
          <a:p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restauration de système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Abgerundetes Rechteck 12">
            <a:extLst>
              <a:ext uri="{FF2B5EF4-FFF2-40B4-BE49-F238E27FC236}">
                <a16:creationId xmlns:a16="http://schemas.microsoft.com/office/drawing/2014/main" id="{8DBA6159-B78D-3EAB-A94B-B425DE12C942}"/>
              </a:ext>
            </a:extLst>
          </p:cNvPr>
          <p:cNvSpPr/>
          <p:nvPr/>
        </p:nvSpPr>
        <p:spPr>
          <a:xfrm>
            <a:off x="1015182" y="1532867"/>
            <a:ext cx="7747818" cy="540001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Formations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continue</a:t>
            </a:r>
            <a:endParaRPr lang="de-CH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-Manager </a:t>
            </a:r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hôtelière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Manager </a:t>
            </a:r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hôtelier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dipl.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EPD-ES</a:t>
            </a:r>
            <a:endParaRPr lang="de-CH"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bg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Abgerundetes Rechteck 12">
            <a:extLst>
              <a:ext uri="{FF2B5EF4-FFF2-40B4-BE49-F238E27FC236}">
                <a16:creationId xmlns:a16="http://schemas.microsoft.com/office/drawing/2014/main" id="{D3748EDE-4DEE-B44B-417D-1D137BD00EF2}"/>
              </a:ext>
            </a:extLst>
          </p:cNvPr>
          <p:cNvSpPr/>
          <p:nvPr/>
        </p:nvSpPr>
        <p:spPr>
          <a:xfrm>
            <a:off x="1015181" y="2221692"/>
            <a:ext cx="5294641" cy="1026688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Examen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professionnel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supérieur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diplôme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fédéral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restauration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-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cuisine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restauration collective 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du secteur hôtellerie-intendance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d’entreprise de l’hôtellerie et de la restauration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Abgerundetes Rechteck 12">
            <a:extLst>
              <a:ext uri="{FF2B5EF4-FFF2-40B4-BE49-F238E27FC236}">
                <a16:creationId xmlns:a16="http://schemas.microsoft.com/office/drawing/2014/main" id="{CF5E625E-8766-51D2-4500-249779CB299A}"/>
              </a:ext>
            </a:extLst>
          </p:cNvPr>
          <p:cNvSpPr/>
          <p:nvPr/>
        </p:nvSpPr>
        <p:spPr>
          <a:xfrm>
            <a:off x="8917477" y="1532866"/>
            <a:ext cx="2265456" cy="540001"/>
          </a:xfrm>
          <a:prstGeom prst="roundRect">
            <a:avLst>
              <a:gd name="adj" fmla="val 6045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M. Sc. in Global </a:t>
            </a:r>
            <a:b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Business</a:t>
            </a:r>
          </a:p>
        </p:txBody>
      </p:sp>
      <p:sp>
        <p:nvSpPr>
          <p:cNvPr id="38" name="Abgerundetes Rechteck 12">
            <a:extLst>
              <a:ext uri="{FF2B5EF4-FFF2-40B4-BE49-F238E27FC236}">
                <a16:creationId xmlns:a16="http://schemas.microsoft.com/office/drawing/2014/main" id="{B38B177D-5A47-BB75-E2A6-B1CEBAF0842B}"/>
              </a:ext>
            </a:extLst>
          </p:cNvPr>
          <p:cNvSpPr/>
          <p:nvPr/>
        </p:nvSpPr>
        <p:spPr>
          <a:xfrm>
            <a:off x="8917477" y="2221692"/>
            <a:ext cx="2265455" cy="2327250"/>
          </a:xfrm>
          <a:prstGeom prst="roundRect">
            <a:avLst>
              <a:gd name="adj" fmla="val 2121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HAUTE ÉCOLE SPÉCIALISÉE</a:t>
            </a: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B.Sc. in International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Hospitality Management</a:t>
            </a:r>
          </a:p>
          <a:p>
            <a:endParaRPr lang="de-CH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Abgerundetes Rechteck 12">
            <a:extLst>
              <a:ext uri="{FF2B5EF4-FFF2-40B4-BE49-F238E27FC236}">
                <a16:creationId xmlns:a16="http://schemas.microsoft.com/office/drawing/2014/main" id="{B03566BB-C420-41BD-F1B9-FABBE164F25D}"/>
              </a:ext>
            </a:extLst>
          </p:cNvPr>
          <p:cNvSpPr/>
          <p:nvPr/>
        </p:nvSpPr>
        <p:spPr>
          <a:xfrm>
            <a:off x="6464300" y="2221690"/>
            <a:ext cx="2298700" cy="2327251"/>
          </a:xfrm>
          <a:prstGeom prst="roundRect">
            <a:avLst>
              <a:gd name="adj" fmla="val 1625"/>
            </a:avLst>
          </a:prstGeom>
          <a:solidFill>
            <a:srgbClr val="D7A89D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endParaRPr lang="de-CH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ÉCOLE SUPÉRIEURE</a:t>
            </a:r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Hôtelière-restauratrice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Hôtelier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-restaurateur </a:t>
            </a:r>
            <a:r>
              <a:rPr lang="de-CH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dipl.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ES</a:t>
            </a: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Abgerundetes Rechteck 12">
            <a:extLst>
              <a:ext uri="{FF2B5EF4-FFF2-40B4-BE49-F238E27FC236}">
                <a16:creationId xmlns:a16="http://schemas.microsoft.com/office/drawing/2014/main" id="{47C3D01D-493F-D63F-08DB-5833FE4A5BA6}"/>
              </a:ext>
            </a:extLst>
          </p:cNvPr>
          <p:cNvSpPr/>
          <p:nvPr/>
        </p:nvSpPr>
        <p:spPr>
          <a:xfrm>
            <a:off x="1015182" y="3397204"/>
            <a:ext cx="5294640" cy="1151737"/>
          </a:xfrm>
          <a:prstGeom prst="roundRect">
            <a:avLst>
              <a:gd name="adj" fmla="val 6045"/>
            </a:avLst>
          </a:prstGeom>
          <a:solidFill>
            <a:srgbClr val="DDB89F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Examens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professionnels</a:t>
            </a:r>
            <a:r>
              <a:rPr lang="de-CH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brevet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fédéral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-Responsable de la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restauration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-Sommelier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-Chef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cuisinier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-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Cuisinière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diététique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réception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-Responsable du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secteur</a:t>
            </a: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hôtellerie-intendance</a:t>
            </a:r>
            <a:b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Chef·fe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d’établissement de l’hôtellerie et de la restauration</a:t>
            </a:r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Abgerundetes Rechteck 12">
            <a:extLst>
              <a:ext uri="{FF2B5EF4-FFF2-40B4-BE49-F238E27FC236}">
                <a16:creationId xmlns:a16="http://schemas.microsoft.com/office/drawing/2014/main" id="{6C751F16-E9AA-043A-2C78-DECD043FF0FE}"/>
              </a:ext>
            </a:extLst>
          </p:cNvPr>
          <p:cNvSpPr/>
          <p:nvPr/>
        </p:nvSpPr>
        <p:spPr>
          <a:xfrm>
            <a:off x="5479247" y="5181323"/>
            <a:ext cx="4160054" cy="1151737"/>
          </a:xfrm>
          <a:prstGeom prst="roundRect">
            <a:avLst>
              <a:gd name="adj" fmla="val 6045"/>
            </a:avLst>
          </a:prstGeom>
          <a:solidFill>
            <a:srgbClr val="E3E0D6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CFC (3 ans)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Spécialiste en restauration       -Cuisinière/Cuisinier</a:t>
            </a:r>
          </a:p>
          <a:p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Gestionnaire en hôtellerie-intendance </a:t>
            </a:r>
          </a:p>
          <a:p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Gestionnaire en restauration de système </a:t>
            </a:r>
          </a:p>
          <a:p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Spécialiste en communication hôtelière</a:t>
            </a:r>
          </a:p>
          <a:p>
            <a:r>
              <a:rPr lang="fr-FR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commerce HGT</a:t>
            </a:r>
          </a:p>
          <a:p>
            <a:r>
              <a:rPr lang="de-CH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sp>
        <p:nvSpPr>
          <p:cNvPr id="46" name="Abgerundetes Rechteck 12">
            <a:extLst>
              <a:ext uri="{FF2B5EF4-FFF2-40B4-BE49-F238E27FC236}">
                <a16:creationId xmlns:a16="http://schemas.microsoft.com/office/drawing/2014/main" id="{0A80D8DE-C2BF-E5EF-A236-1DEBE6221615}"/>
              </a:ext>
            </a:extLst>
          </p:cNvPr>
          <p:cNvSpPr/>
          <p:nvPr/>
        </p:nvSpPr>
        <p:spPr>
          <a:xfrm>
            <a:off x="9753074" y="4712991"/>
            <a:ext cx="1423744" cy="1635293"/>
          </a:xfrm>
          <a:prstGeom prst="roundRect">
            <a:avLst>
              <a:gd name="adj" fmla="val 604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Lycée</a:t>
            </a:r>
            <a:r>
              <a:rPr lang="de-CH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sp>
        <p:nvSpPr>
          <p:cNvPr id="47" name="Abgerundetes Rechteck 12">
            <a:extLst>
              <a:ext uri="{FF2B5EF4-FFF2-40B4-BE49-F238E27FC236}">
                <a16:creationId xmlns:a16="http://schemas.microsoft.com/office/drawing/2014/main" id="{BAFB7F55-86DE-EB44-898D-EA0D1D4549F9}"/>
              </a:ext>
            </a:extLst>
          </p:cNvPr>
          <p:cNvSpPr/>
          <p:nvPr/>
        </p:nvSpPr>
        <p:spPr>
          <a:xfrm>
            <a:off x="7097488" y="4712991"/>
            <a:ext cx="2541813" cy="341486"/>
          </a:xfrm>
          <a:prstGeom prst="roundRect">
            <a:avLst>
              <a:gd name="adj" fmla="val 1348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t"/>
          <a:lstStyle/>
          <a:p>
            <a:pPr algn="ctr"/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Maturité</a:t>
            </a:r>
            <a:r>
              <a:rPr lang="de-CH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professionnelle</a:t>
            </a:r>
            <a:r>
              <a:rPr lang="de-CH" sz="105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</a:p>
        </p:txBody>
      </p:sp>
      <p:pic>
        <p:nvPicPr>
          <p:cNvPr id="3" name="Grafik 2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5515BA8B-ACF7-4CFA-0FAB-5B17DA7A7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0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78B5EDAD-A7F1-BB01-20CC-C2C8DAC43F59}"/>
              </a:ext>
            </a:extLst>
          </p:cNvPr>
          <p:cNvSpPr/>
          <p:nvPr/>
        </p:nvSpPr>
        <p:spPr>
          <a:xfrm rot="1154653">
            <a:off x="2343364" y="739585"/>
            <a:ext cx="7924176" cy="6531456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6" name="Grafik 5" descr="Ein Bild, das Karte, Kugel, Globus, Planet enthält.&#10;&#10;Automatisch generierte Beschreibung">
            <a:extLst>
              <a:ext uri="{FF2B5EF4-FFF2-40B4-BE49-F238E27FC236}">
                <a16:creationId xmlns:a16="http://schemas.microsoft.com/office/drawing/2014/main" id="{8E44C473-4104-71DD-AC75-5F65AC5A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838" y="1152627"/>
            <a:ext cx="6410531" cy="5705373"/>
          </a:xfrm>
          <a:prstGeom prst="rect">
            <a:avLst/>
          </a:prstGeom>
        </p:spPr>
      </p:pic>
      <p:pic>
        <p:nvPicPr>
          <p:cNvPr id="4" name="Grafik 3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E36E1596-1251-FFBA-6F9C-A5146C3E3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9E9736F-5C53-0B23-6A8E-7BDED340B960}"/>
              </a:ext>
            </a:extLst>
          </p:cNvPr>
          <p:cNvSpPr>
            <a:spLocks noChangeAspect="1"/>
          </p:cNvSpPr>
          <p:nvPr/>
        </p:nvSpPr>
        <p:spPr>
          <a:xfrm>
            <a:off x="6349134" y="3947581"/>
            <a:ext cx="2806573" cy="2351013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7" name="Grafik 6" descr="Ein Bild, das Muster, Kunst, monochrom, nähen enthält.&#10;&#10;Automatisch generierte Beschreibung">
            <a:extLst>
              <a:ext uri="{FF2B5EF4-FFF2-40B4-BE49-F238E27FC236}">
                <a16:creationId xmlns:a16="http://schemas.microsoft.com/office/drawing/2014/main" id="{82E26B37-7216-CBC4-515E-314061AFF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511" y="1298730"/>
            <a:ext cx="2718820" cy="462273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951E22B-5934-26F3-9FF2-D9BB58CC2163}"/>
              </a:ext>
            </a:extLst>
          </p:cNvPr>
          <p:cNvGrpSpPr/>
          <p:nvPr/>
        </p:nvGrpSpPr>
        <p:grpSpPr>
          <a:xfrm>
            <a:off x="428688" y="2254606"/>
            <a:ext cx="8780627" cy="3635615"/>
            <a:chOff x="428688" y="2254606"/>
            <a:chExt cx="8780627" cy="3635615"/>
          </a:xfrm>
        </p:grpSpPr>
        <p:sp>
          <p:nvSpPr>
            <p:cNvPr id="5" name="Grafik 27">
              <a:extLst>
                <a:ext uri="{FF2B5EF4-FFF2-40B4-BE49-F238E27FC236}">
                  <a16:creationId xmlns:a16="http://schemas.microsoft.com/office/drawing/2014/main" id="{3383AD12-E931-7633-936C-1A61B168DB1C}"/>
                </a:ext>
              </a:extLst>
            </p:cNvPr>
            <p:cNvSpPr>
              <a:spLocks noChangeAspect="1"/>
            </p:cNvSpPr>
            <p:nvPr/>
          </p:nvSpPr>
          <p:spPr>
            <a:xfrm rot="11276569">
              <a:off x="428688" y="2254606"/>
              <a:ext cx="5946589" cy="3635615"/>
            </a:xfrm>
            <a:custGeom>
              <a:avLst/>
              <a:gdLst>
                <a:gd name="connsiteX0" fmla="*/ 186577 w 597181"/>
                <a:gd name="connsiteY0" fmla="*/ 32442 h 505906"/>
                <a:gd name="connsiteX1" fmla="*/ 128271 w 597181"/>
                <a:gd name="connsiteY1" fmla="*/ 402416 h 505906"/>
                <a:gd name="connsiteX2" fmla="*/ 465077 w 597181"/>
                <a:gd name="connsiteY2" fmla="*/ 504442 h 505906"/>
                <a:gd name="connsiteX3" fmla="*/ 597137 w 597181"/>
                <a:gd name="connsiteY3" fmla="*/ 278742 h 505906"/>
                <a:gd name="connsiteX4" fmla="*/ 186577 w 597181"/>
                <a:gd name="connsiteY4" fmla="*/ 32442 h 50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181" h="505906">
                  <a:moveTo>
                    <a:pt x="186577" y="32442"/>
                  </a:moveTo>
                  <a:cubicBezTo>
                    <a:pt x="-5983" y="118842"/>
                    <a:pt x="-87316" y="382849"/>
                    <a:pt x="128271" y="402416"/>
                  </a:cubicBezTo>
                  <a:cubicBezTo>
                    <a:pt x="316084" y="419462"/>
                    <a:pt x="364537" y="519089"/>
                    <a:pt x="465077" y="504442"/>
                  </a:cubicBezTo>
                  <a:cubicBezTo>
                    <a:pt x="598637" y="484989"/>
                    <a:pt x="596951" y="278782"/>
                    <a:pt x="597137" y="278742"/>
                  </a:cubicBezTo>
                  <a:cubicBezTo>
                    <a:pt x="600851" y="20449"/>
                    <a:pt x="369071" y="-49431"/>
                    <a:pt x="186577" y="32442"/>
                  </a:cubicBezTo>
                  <a:close/>
                </a:path>
              </a:pathLst>
            </a:custGeom>
            <a:solidFill>
              <a:srgbClr val="7D806E"/>
            </a:solidFill>
            <a:ln w="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4" name="!! Vielen Dank">
              <a:extLst>
                <a:ext uri="{FF2B5EF4-FFF2-40B4-BE49-F238E27FC236}">
                  <a16:creationId xmlns:a16="http://schemas.microsoft.com/office/drawing/2014/main" id="{FAA4DA99-121C-299F-A0DC-242E3871CCD6}"/>
                </a:ext>
              </a:extLst>
            </p:cNvPr>
            <p:cNvSpPr txBox="1"/>
            <p:nvPr/>
          </p:nvSpPr>
          <p:spPr>
            <a:xfrm>
              <a:off x="589190" y="3333750"/>
              <a:ext cx="862012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47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Merci </a:t>
              </a:r>
              <a:r>
                <a:rPr lang="de-CH" sz="4700" b="1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beaucoup</a:t>
              </a:r>
              <a:r>
                <a:rPr lang="de-CH" sz="48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.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GastroSuisse	Nachwuchsmarketing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Blumenfeldstrasse 20 | 8046 Zürich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nachwuchsmarketing@gastrosuisse.ch</a:t>
              </a:r>
            </a:p>
            <a:p>
              <a:r>
                <a:rPr lang="de-CH" sz="14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		044 377 52 10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6AEC0919-2AA8-5895-A3D6-E1443D7781A6}"/>
              </a:ext>
            </a:extLst>
          </p:cNvPr>
          <p:cNvSpPr txBox="1"/>
          <p:nvPr/>
        </p:nvSpPr>
        <p:spPr>
          <a:xfrm>
            <a:off x="6765450" y="4913061"/>
            <a:ext cx="264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</a:rPr>
              <a:t>Suis-</a:t>
            </a:r>
            <a:r>
              <a:rPr lang="de-CH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de-CH" sz="1600" b="1" dirty="0">
                <a:latin typeface="Verdana" panose="020B0604030504040204" pitchFamily="34" charset="0"/>
                <a:ea typeface="Verdana" panose="020B0604030504040204" pitchFamily="34" charset="0"/>
              </a:rPr>
              <a:t> Instagram !</a:t>
            </a:r>
          </a:p>
        </p:txBody>
      </p:sp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9FC0D313-87A2-2C2A-3077-F343D9DB5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1">
            <a:extLst>
              <a:ext uri="{FF2B5EF4-FFF2-40B4-BE49-F238E27FC236}">
                <a16:creationId xmlns:a16="http://schemas.microsoft.com/office/drawing/2014/main" id="{CDCAE514-5EAB-FA46-0E97-9D8342C347EC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F65E98A8-55BD-C958-9A1E-650788AC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"/>
          <a:stretch/>
        </p:blipFill>
        <p:spPr>
          <a:xfrm>
            <a:off x="6635570" y="418983"/>
            <a:ext cx="1536199" cy="1478959"/>
          </a:xfrm>
          <a:custGeom>
            <a:avLst/>
            <a:gdLst>
              <a:gd name="connsiteX0" fmla="*/ 1350429 w 3561095"/>
              <a:gd name="connsiteY0" fmla="*/ 109 h 3428405"/>
              <a:gd name="connsiteX1" fmla="*/ 1694276 w 3561095"/>
              <a:gd name="connsiteY1" fmla="*/ 53938 h 3428405"/>
              <a:gd name="connsiteX2" fmla="*/ 2126118 w 3561095"/>
              <a:gd name="connsiteY2" fmla="*/ 248026 h 3428405"/>
              <a:gd name="connsiteX3" fmla="*/ 3500670 w 3561095"/>
              <a:gd name="connsiteY3" fmla="*/ 2020920 h 3428405"/>
              <a:gd name="connsiteX4" fmla="*/ 3524748 w 3561095"/>
              <a:gd name="connsiteY4" fmla="*/ 2677715 h 3428405"/>
              <a:gd name="connsiteX5" fmla="*/ 3524793 w 3561095"/>
              <a:gd name="connsiteY5" fmla="*/ 2677748 h 3428405"/>
              <a:gd name="connsiteX6" fmla="*/ 3063740 w 3561095"/>
              <a:gd name="connsiteY6" fmla="*/ 3072442 h 3428405"/>
              <a:gd name="connsiteX7" fmla="*/ 2978428 w 3561095"/>
              <a:gd name="connsiteY7" fmla="*/ 3093005 h 3428405"/>
              <a:gd name="connsiteX8" fmla="*/ 2746946 w 3561095"/>
              <a:gd name="connsiteY8" fmla="*/ 3132157 h 3428405"/>
              <a:gd name="connsiteX9" fmla="*/ 2624329 w 3561095"/>
              <a:gd name="connsiteY9" fmla="*/ 3144643 h 3428405"/>
              <a:gd name="connsiteX10" fmla="*/ 1405989 w 3561095"/>
              <a:gd name="connsiteY10" fmla="*/ 3275469 h 3428405"/>
              <a:gd name="connsiteX11" fmla="*/ 1015446 w 3561095"/>
              <a:gd name="connsiteY11" fmla="*/ 3418923 h 3428405"/>
              <a:gd name="connsiteX12" fmla="*/ 118187 w 3561095"/>
              <a:gd name="connsiteY12" fmla="*/ 2847474 h 3428405"/>
              <a:gd name="connsiteX13" fmla="*/ 95591 w 3561095"/>
              <a:gd name="connsiteY13" fmla="*/ 1817063 h 3428405"/>
              <a:gd name="connsiteX14" fmla="*/ 639133 w 3561095"/>
              <a:gd name="connsiteY14" fmla="*/ 601228 h 3428405"/>
              <a:gd name="connsiteX15" fmla="*/ 1170230 w 3561095"/>
              <a:gd name="connsiteY15" fmla="*/ 17806 h 3428405"/>
              <a:gd name="connsiteX16" fmla="*/ 1234899 w 3561095"/>
              <a:gd name="connsiteY16" fmla="*/ 6259 h 3428405"/>
              <a:gd name="connsiteX17" fmla="*/ 1350429 w 3561095"/>
              <a:gd name="connsiteY17" fmla="*/ 109 h 342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61095" h="3428405">
                <a:moveTo>
                  <a:pt x="1350429" y="109"/>
                </a:moveTo>
                <a:cubicBezTo>
                  <a:pt x="1466867" y="1899"/>
                  <a:pt x="1584891" y="25594"/>
                  <a:pt x="1694276" y="53938"/>
                </a:cubicBezTo>
                <a:cubicBezTo>
                  <a:pt x="1862630" y="97584"/>
                  <a:pt x="1979999" y="150099"/>
                  <a:pt x="2126118" y="248026"/>
                </a:cubicBezTo>
                <a:cubicBezTo>
                  <a:pt x="2747433" y="664554"/>
                  <a:pt x="3307333" y="1285864"/>
                  <a:pt x="3500670" y="2020920"/>
                </a:cubicBezTo>
                <a:cubicBezTo>
                  <a:pt x="3575857" y="2306791"/>
                  <a:pt x="3577309" y="2519265"/>
                  <a:pt x="3524748" y="2677715"/>
                </a:cubicBezTo>
                <a:lnTo>
                  <a:pt x="3524793" y="2677748"/>
                </a:lnTo>
                <a:cubicBezTo>
                  <a:pt x="3453684" y="2892129"/>
                  <a:pt x="3283715" y="3007657"/>
                  <a:pt x="3063740" y="3072442"/>
                </a:cubicBezTo>
                <a:lnTo>
                  <a:pt x="2978428" y="3093005"/>
                </a:lnTo>
                <a:lnTo>
                  <a:pt x="2746946" y="3132157"/>
                </a:lnTo>
                <a:lnTo>
                  <a:pt x="2624329" y="3144643"/>
                </a:lnTo>
                <a:cubicBezTo>
                  <a:pt x="2204495" y="3178580"/>
                  <a:pt x="1731683" y="3156505"/>
                  <a:pt x="1405989" y="3275469"/>
                </a:cubicBezTo>
                <a:cubicBezTo>
                  <a:pt x="1275458" y="3323156"/>
                  <a:pt x="1152058" y="3393648"/>
                  <a:pt x="1015446" y="3418923"/>
                </a:cubicBezTo>
                <a:cubicBezTo>
                  <a:pt x="636697" y="3488915"/>
                  <a:pt x="282382" y="3158705"/>
                  <a:pt x="118187" y="2847474"/>
                </a:cubicBezTo>
                <a:cubicBezTo>
                  <a:pt x="-50893" y="2526963"/>
                  <a:pt x="-20310" y="2149570"/>
                  <a:pt x="95591" y="1817063"/>
                </a:cubicBezTo>
                <a:cubicBezTo>
                  <a:pt x="241602" y="1398221"/>
                  <a:pt x="479205" y="1017352"/>
                  <a:pt x="639133" y="601228"/>
                </a:cubicBezTo>
                <a:cubicBezTo>
                  <a:pt x="745196" y="325201"/>
                  <a:pt x="854193" y="90936"/>
                  <a:pt x="1170230" y="17806"/>
                </a:cubicBezTo>
                <a:cubicBezTo>
                  <a:pt x="1191559" y="12874"/>
                  <a:pt x="1213137" y="9065"/>
                  <a:pt x="1234899" y="6259"/>
                </a:cubicBezTo>
                <a:cubicBezTo>
                  <a:pt x="1272980" y="1349"/>
                  <a:pt x="1311616" y="-488"/>
                  <a:pt x="1350429" y="109"/>
                </a:cubicBezTo>
                <a:close/>
              </a:path>
            </a:pathLst>
          </a:cu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C5ACFD5A-DE0C-4BC0-60DD-F27368DC61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6731" y="2092717"/>
            <a:ext cx="1523518" cy="1221983"/>
          </a:xfrm>
          <a:custGeom>
            <a:avLst/>
            <a:gdLst>
              <a:gd name="connsiteX0" fmla="*/ 733254 w 3531697"/>
              <a:gd name="connsiteY0" fmla="*/ 521 h 2832703"/>
              <a:gd name="connsiteX1" fmla="*/ 1474218 w 3531697"/>
              <a:gd name="connsiteY1" fmla="*/ 161813 h 2832703"/>
              <a:gd name="connsiteX2" fmla="*/ 3103700 w 3531697"/>
              <a:gd name="connsiteY2" fmla="*/ 565850 h 2832703"/>
              <a:gd name="connsiteX3" fmla="*/ 3506201 w 3531697"/>
              <a:gd name="connsiteY3" fmla="*/ 1178316 h 2832703"/>
              <a:gd name="connsiteX4" fmla="*/ 3506245 w 3531697"/>
              <a:gd name="connsiteY4" fmla="*/ 1178349 h 2832703"/>
              <a:gd name="connsiteX5" fmla="*/ 2983532 w 3531697"/>
              <a:gd name="connsiteY5" fmla="*/ 2177079 h 2832703"/>
              <a:gd name="connsiteX6" fmla="*/ 2149708 w 3531697"/>
              <a:gd name="connsiteY6" fmla="*/ 2752728 h 2832703"/>
              <a:gd name="connsiteX7" fmla="*/ 1821152 w 3531697"/>
              <a:gd name="connsiteY7" fmla="*/ 2827706 h 2832703"/>
              <a:gd name="connsiteX8" fmla="*/ 1380039 w 3531697"/>
              <a:gd name="connsiteY8" fmla="*/ 2776274 h 2832703"/>
              <a:gd name="connsiteX9" fmla="*/ 897937 w 3531697"/>
              <a:gd name="connsiteY9" fmla="*/ 2492598 h 2832703"/>
              <a:gd name="connsiteX10" fmla="*/ 103928 w 3531697"/>
              <a:gd name="connsiteY10" fmla="*/ 1362814 h 2832703"/>
              <a:gd name="connsiteX11" fmla="*/ 306986 w 3531697"/>
              <a:gd name="connsiteY11" fmla="*/ 130686 h 2832703"/>
              <a:gd name="connsiteX12" fmla="*/ 733254 w 3531697"/>
              <a:gd name="connsiteY12" fmla="*/ 521 h 283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1697" h="2832703">
                <a:moveTo>
                  <a:pt x="733254" y="521"/>
                </a:moveTo>
                <a:cubicBezTo>
                  <a:pt x="986655" y="-7335"/>
                  <a:pt x="1254927" y="75060"/>
                  <a:pt x="1474218" y="161813"/>
                </a:cubicBezTo>
                <a:cubicBezTo>
                  <a:pt x="2181076" y="441410"/>
                  <a:pt x="2539725" y="586514"/>
                  <a:pt x="3103700" y="565850"/>
                </a:cubicBezTo>
                <a:cubicBezTo>
                  <a:pt x="3533681" y="550102"/>
                  <a:pt x="3572206" y="774343"/>
                  <a:pt x="3506201" y="1178316"/>
                </a:cubicBezTo>
                <a:lnTo>
                  <a:pt x="3506245" y="1178349"/>
                </a:lnTo>
                <a:cubicBezTo>
                  <a:pt x="3485158" y="1307325"/>
                  <a:pt x="3435895" y="1677929"/>
                  <a:pt x="2983532" y="2177079"/>
                </a:cubicBezTo>
                <a:cubicBezTo>
                  <a:pt x="2769827" y="2412905"/>
                  <a:pt x="2472180" y="2637590"/>
                  <a:pt x="2149708" y="2752728"/>
                </a:cubicBezTo>
                <a:cubicBezTo>
                  <a:pt x="2042218" y="2791107"/>
                  <a:pt x="1931969" y="2817315"/>
                  <a:pt x="1821152" y="2827706"/>
                </a:cubicBezTo>
                <a:cubicBezTo>
                  <a:pt x="1673396" y="2841560"/>
                  <a:pt x="1524629" y="2827296"/>
                  <a:pt x="1380039" y="2776274"/>
                </a:cubicBezTo>
                <a:cubicBezTo>
                  <a:pt x="1203333" y="2713914"/>
                  <a:pt x="1043403" y="2610740"/>
                  <a:pt x="897937" y="2492598"/>
                </a:cubicBezTo>
                <a:cubicBezTo>
                  <a:pt x="535881" y="2198624"/>
                  <a:pt x="254410" y="1804250"/>
                  <a:pt x="103928" y="1362814"/>
                </a:cubicBezTo>
                <a:cubicBezTo>
                  <a:pt x="-33629" y="959271"/>
                  <a:pt x="-93489" y="407803"/>
                  <a:pt x="306986" y="130686"/>
                </a:cubicBezTo>
                <a:cubicBezTo>
                  <a:pt x="434527" y="42439"/>
                  <a:pt x="581214" y="5235"/>
                  <a:pt x="733254" y="521"/>
                </a:cubicBezTo>
                <a:close/>
              </a:path>
            </a:pathLst>
          </a:cu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5C41FE2-0BE6-364C-8D35-1F644A8B1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2756" y="3749292"/>
            <a:ext cx="1451869" cy="1121511"/>
          </a:xfrm>
          <a:custGeom>
            <a:avLst/>
            <a:gdLst>
              <a:gd name="connsiteX0" fmla="*/ 3044557 w 3422756"/>
              <a:gd name="connsiteY0" fmla="*/ 350 h 2643940"/>
              <a:gd name="connsiteX1" fmla="*/ 3384994 w 3422756"/>
              <a:gd name="connsiteY1" fmla="*/ 439923 h 2643940"/>
              <a:gd name="connsiteX2" fmla="*/ 3385045 w 3422756"/>
              <a:gd name="connsiteY2" fmla="*/ 439936 h 2643940"/>
              <a:gd name="connsiteX3" fmla="*/ 3264563 w 3422756"/>
              <a:gd name="connsiteY3" fmla="*/ 1500341 h 2643940"/>
              <a:gd name="connsiteX4" fmla="*/ 2440796 w 3422756"/>
              <a:gd name="connsiteY4" fmla="*/ 2511604 h 2643940"/>
              <a:gd name="connsiteX5" fmla="*/ 2022579 w 3422756"/>
              <a:gd name="connsiteY5" fmla="*/ 2639490 h 2643940"/>
              <a:gd name="connsiteX6" fmla="*/ 1484982 w 3422756"/>
              <a:gd name="connsiteY6" fmla="*/ 2584168 h 2643940"/>
              <a:gd name="connsiteX7" fmla="*/ 365043 w 3422756"/>
              <a:gd name="connsiteY7" fmla="*/ 1924771 h 2643940"/>
              <a:gd name="connsiteX8" fmla="*/ 113037 w 3422756"/>
              <a:gd name="connsiteY8" fmla="*/ 788822 h 2643940"/>
              <a:gd name="connsiteX9" fmla="*/ 1182528 w 3422756"/>
              <a:gd name="connsiteY9" fmla="*/ 360396 h 2643940"/>
              <a:gd name="connsiteX10" fmla="*/ 2803199 w 3422756"/>
              <a:gd name="connsiteY10" fmla="*/ 71565 h 2643940"/>
              <a:gd name="connsiteX11" fmla="*/ 3044557 w 3422756"/>
              <a:gd name="connsiteY11" fmla="*/ 350 h 26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2756" h="2643940">
                <a:moveTo>
                  <a:pt x="3044557" y="350"/>
                </a:moveTo>
                <a:cubicBezTo>
                  <a:pt x="3242749" y="-8764"/>
                  <a:pt x="3322638" y="160762"/>
                  <a:pt x="3384994" y="439923"/>
                </a:cubicBezTo>
                <a:lnTo>
                  <a:pt x="3385045" y="439936"/>
                </a:lnTo>
                <a:cubicBezTo>
                  <a:pt x="3411577" y="558777"/>
                  <a:pt x="3498089" y="895846"/>
                  <a:pt x="3264563" y="1500341"/>
                </a:cubicBezTo>
                <a:cubicBezTo>
                  <a:pt x="3117475" y="1881130"/>
                  <a:pt x="2828051" y="2303118"/>
                  <a:pt x="2440796" y="2511604"/>
                </a:cubicBezTo>
                <a:cubicBezTo>
                  <a:pt x="2311710" y="2581100"/>
                  <a:pt x="2171756" y="2626873"/>
                  <a:pt x="2022579" y="2639490"/>
                </a:cubicBezTo>
                <a:cubicBezTo>
                  <a:pt x="1840265" y="2654906"/>
                  <a:pt x="1658715" y="2628776"/>
                  <a:pt x="1484982" y="2584168"/>
                </a:cubicBezTo>
                <a:cubicBezTo>
                  <a:pt x="1052603" y="2473203"/>
                  <a:pt x="657760" y="2244706"/>
                  <a:pt x="365043" y="1924771"/>
                </a:cubicBezTo>
                <a:cubicBezTo>
                  <a:pt x="97458" y="1632295"/>
                  <a:pt x="-152030" y="1182653"/>
                  <a:pt x="113037" y="788822"/>
                </a:cubicBezTo>
                <a:cubicBezTo>
                  <a:pt x="338157" y="454373"/>
                  <a:pt x="815222" y="378153"/>
                  <a:pt x="1182528" y="360396"/>
                </a:cubicBezTo>
                <a:cubicBezTo>
                  <a:pt x="1922494" y="324584"/>
                  <a:pt x="2299089" y="309192"/>
                  <a:pt x="2803199" y="71565"/>
                </a:cubicBezTo>
                <a:cubicBezTo>
                  <a:pt x="2899284" y="26274"/>
                  <a:pt x="2978493" y="3388"/>
                  <a:pt x="3044557" y="350"/>
                </a:cubicBezTo>
                <a:close/>
              </a:path>
            </a:pathLst>
          </a:cu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1A16522-4D3F-4C86-5FE1-0C740C4A9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837" y="4657498"/>
            <a:ext cx="1281458" cy="1073454"/>
          </a:xfrm>
          <a:custGeom>
            <a:avLst/>
            <a:gdLst>
              <a:gd name="connsiteX0" fmla="*/ 1340073 w 2970574"/>
              <a:gd name="connsiteY0" fmla="*/ 261 h 2488396"/>
              <a:gd name="connsiteX1" fmla="*/ 2381860 w 2970574"/>
              <a:gd name="connsiteY1" fmla="*/ 433361 h 2488396"/>
              <a:gd name="connsiteX2" fmla="*/ 2919720 w 2970574"/>
              <a:gd name="connsiteY2" fmla="*/ 1222112 h 2488396"/>
              <a:gd name="connsiteX3" fmla="*/ 2919687 w 2970574"/>
              <a:gd name="connsiteY3" fmla="*/ 1222145 h 2488396"/>
              <a:gd name="connsiteX4" fmla="*/ 2641252 w 2970574"/>
              <a:gd name="connsiteY4" fmla="*/ 1776873 h 2488396"/>
              <a:gd name="connsiteX5" fmla="*/ 1310128 w 2970574"/>
              <a:gd name="connsiteY5" fmla="*/ 2276810 h 2488396"/>
              <a:gd name="connsiteX6" fmla="*/ 331240 w 2970574"/>
              <a:gd name="connsiteY6" fmla="*/ 2417660 h 2488396"/>
              <a:gd name="connsiteX7" fmla="*/ 39363 w 2970574"/>
              <a:gd name="connsiteY7" fmla="*/ 1401178 h 2488396"/>
              <a:gd name="connsiteX8" fmla="*/ 596331 w 2970574"/>
              <a:gd name="connsiteY8" fmla="*/ 372838 h 2488396"/>
              <a:gd name="connsiteX9" fmla="*/ 974036 w 2970574"/>
              <a:gd name="connsiteY9" fmla="*/ 86858 h 2488396"/>
              <a:gd name="connsiteX10" fmla="*/ 1340073 w 2970574"/>
              <a:gd name="connsiteY10" fmla="*/ 261 h 248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0574" h="2488396">
                <a:moveTo>
                  <a:pt x="1340073" y="261"/>
                </a:moveTo>
                <a:cubicBezTo>
                  <a:pt x="1717062" y="-8323"/>
                  <a:pt x="2111259" y="196859"/>
                  <a:pt x="2381860" y="433361"/>
                </a:cubicBezTo>
                <a:cubicBezTo>
                  <a:pt x="2811455" y="808792"/>
                  <a:pt x="2889309" y="1115693"/>
                  <a:pt x="2919720" y="1222112"/>
                </a:cubicBezTo>
                <a:lnTo>
                  <a:pt x="2919687" y="1222145"/>
                </a:lnTo>
                <a:cubicBezTo>
                  <a:pt x="3014904" y="1555469"/>
                  <a:pt x="3004525" y="1747880"/>
                  <a:pt x="2641252" y="1776873"/>
                </a:cubicBezTo>
                <a:cubicBezTo>
                  <a:pt x="2164772" y="1814894"/>
                  <a:pt x="1877311" y="1972183"/>
                  <a:pt x="1310128" y="2276810"/>
                </a:cubicBezTo>
                <a:cubicBezTo>
                  <a:pt x="1028596" y="2428037"/>
                  <a:pt x="640480" y="2582196"/>
                  <a:pt x="331240" y="2417660"/>
                </a:cubicBezTo>
                <a:cubicBezTo>
                  <a:pt x="-32890" y="2223898"/>
                  <a:pt x="-36712" y="1754140"/>
                  <a:pt x="39363" y="1401178"/>
                </a:cubicBezTo>
                <a:cubicBezTo>
                  <a:pt x="122587" y="1015072"/>
                  <a:pt x="320632" y="655686"/>
                  <a:pt x="596331" y="372838"/>
                </a:cubicBezTo>
                <a:cubicBezTo>
                  <a:pt x="707099" y="259170"/>
                  <a:pt x="831507" y="156672"/>
                  <a:pt x="974036" y="86858"/>
                </a:cubicBezTo>
                <a:cubicBezTo>
                  <a:pt x="1090660" y="29736"/>
                  <a:pt x="1214411" y="3123"/>
                  <a:pt x="1340073" y="261"/>
                </a:cubicBezTo>
                <a:close/>
              </a:path>
            </a:pathLst>
          </a:cu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64A5650-BFAF-5A6F-AD63-F4D80E44C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851" y="1599315"/>
            <a:ext cx="1476522" cy="1356595"/>
          </a:xfrm>
          <a:custGeom>
            <a:avLst/>
            <a:gdLst>
              <a:gd name="connsiteX0" fmla="*/ 1321888 w 2424864"/>
              <a:gd name="connsiteY0" fmla="*/ 13 h 2227907"/>
              <a:gd name="connsiteX1" fmla="*/ 1595274 w 2424864"/>
              <a:gd name="connsiteY1" fmla="*/ 47096 h 2227907"/>
              <a:gd name="connsiteX2" fmla="*/ 2066685 w 2424864"/>
              <a:gd name="connsiteY2" fmla="*/ 532488 h 2227907"/>
              <a:gd name="connsiteX3" fmla="*/ 2348738 w 2424864"/>
              <a:gd name="connsiteY3" fmla="*/ 1360079 h 2227907"/>
              <a:gd name="connsiteX4" fmla="*/ 2354115 w 2424864"/>
              <a:gd name="connsiteY4" fmla="*/ 1878002 h 2227907"/>
              <a:gd name="connsiteX5" fmla="*/ 2328179 w 2424864"/>
              <a:gd name="connsiteY5" fmla="*/ 1912458 h 2227907"/>
              <a:gd name="connsiteX6" fmla="*/ 2085969 w 2424864"/>
              <a:gd name="connsiteY6" fmla="*/ 2094852 h 2227907"/>
              <a:gd name="connsiteX7" fmla="*/ 1791564 w 2424864"/>
              <a:gd name="connsiteY7" fmla="*/ 2194536 h 2227907"/>
              <a:gd name="connsiteX8" fmla="*/ 338185 w 2424864"/>
              <a:gd name="connsiteY8" fmla="*/ 1956374 h 2227907"/>
              <a:gd name="connsiteX9" fmla="*/ 33050 w 2424864"/>
              <a:gd name="connsiteY9" fmla="*/ 1651306 h 2227907"/>
              <a:gd name="connsiteX10" fmla="*/ 33014 w 2424864"/>
              <a:gd name="connsiteY10" fmla="*/ 1651311 h 2227907"/>
              <a:gd name="connsiteX11" fmla="*/ 78308 w 2424864"/>
              <a:gd name="connsiteY11" fmla="*/ 1255445 h 2227907"/>
              <a:gd name="connsiteX12" fmla="*/ 110141 w 2424864"/>
              <a:gd name="connsiteY12" fmla="*/ 1207427 h 2227907"/>
              <a:gd name="connsiteX13" fmla="*/ 203953 w 2424864"/>
              <a:gd name="connsiteY13" fmla="*/ 1085139 h 2227907"/>
              <a:gd name="connsiteX14" fmla="*/ 257335 w 2424864"/>
              <a:gd name="connsiteY14" fmla="*/ 1024330 h 2227907"/>
              <a:gd name="connsiteX15" fmla="*/ 784720 w 2424864"/>
              <a:gd name="connsiteY15" fmla="*/ 416878 h 2227907"/>
              <a:gd name="connsiteX16" fmla="*/ 908401 w 2424864"/>
              <a:gd name="connsiteY16" fmla="*/ 173341 h 2227907"/>
              <a:gd name="connsiteX17" fmla="*/ 1321888 w 2424864"/>
              <a:gd name="connsiteY17" fmla="*/ 13 h 222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4864" h="2227907">
                <a:moveTo>
                  <a:pt x="1321888" y="13"/>
                </a:moveTo>
                <a:cubicBezTo>
                  <a:pt x="1417678" y="558"/>
                  <a:pt x="1513501" y="18494"/>
                  <a:pt x="1595274" y="47096"/>
                </a:cubicBezTo>
                <a:cubicBezTo>
                  <a:pt x="1819832" y="125648"/>
                  <a:pt x="1973803" y="320793"/>
                  <a:pt x="2066685" y="532488"/>
                </a:cubicBezTo>
                <a:cubicBezTo>
                  <a:pt x="2183678" y="799153"/>
                  <a:pt x="2239654" y="1088498"/>
                  <a:pt x="2348738" y="1360079"/>
                </a:cubicBezTo>
                <a:cubicBezTo>
                  <a:pt x="2421107" y="1540216"/>
                  <a:pt x="2473401" y="1701582"/>
                  <a:pt x="2354115" y="1878002"/>
                </a:cubicBezTo>
                <a:cubicBezTo>
                  <a:pt x="2346063" y="1889907"/>
                  <a:pt x="2337389" y="1901384"/>
                  <a:pt x="2328179" y="1912458"/>
                </a:cubicBezTo>
                <a:cubicBezTo>
                  <a:pt x="2263709" y="1989984"/>
                  <a:pt x="2172994" y="2047837"/>
                  <a:pt x="2085969" y="2094852"/>
                </a:cubicBezTo>
                <a:cubicBezTo>
                  <a:pt x="1985507" y="2149111"/>
                  <a:pt x="1905596" y="2176317"/>
                  <a:pt x="1791564" y="2194536"/>
                </a:cubicBezTo>
                <a:cubicBezTo>
                  <a:pt x="1306625" y="2271941"/>
                  <a:pt x="759692" y="2223424"/>
                  <a:pt x="338185" y="1956374"/>
                </a:cubicBezTo>
                <a:cubicBezTo>
                  <a:pt x="174260" y="1852514"/>
                  <a:pt x="78595" y="1750992"/>
                  <a:pt x="33050" y="1651306"/>
                </a:cubicBezTo>
                <a:lnTo>
                  <a:pt x="33014" y="1651311"/>
                </a:lnTo>
                <a:cubicBezTo>
                  <a:pt x="-28611" y="1516439"/>
                  <a:pt x="1485" y="1384917"/>
                  <a:pt x="78308" y="1255445"/>
                </a:cubicBezTo>
                <a:lnTo>
                  <a:pt x="110141" y="1207427"/>
                </a:lnTo>
                <a:lnTo>
                  <a:pt x="203953" y="1085139"/>
                </a:lnTo>
                <a:lnTo>
                  <a:pt x="257335" y="1024330"/>
                </a:lnTo>
                <a:cubicBezTo>
                  <a:pt x="444051" y="820364"/>
                  <a:pt x="681276" y="619653"/>
                  <a:pt x="784720" y="416878"/>
                </a:cubicBezTo>
                <a:cubicBezTo>
                  <a:pt x="826174" y="335606"/>
                  <a:pt x="854006" y="246554"/>
                  <a:pt x="908401" y="173341"/>
                </a:cubicBezTo>
                <a:cubicBezTo>
                  <a:pt x="1002679" y="46503"/>
                  <a:pt x="1162238" y="-896"/>
                  <a:pt x="1321888" y="13"/>
                </a:cubicBezTo>
                <a:close/>
              </a:path>
            </a:pathLst>
          </a:cu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4179C2C-B9F4-0E59-F102-F85546A07DD7}"/>
              </a:ext>
            </a:extLst>
          </p:cNvPr>
          <p:cNvSpPr txBox="1"/>
          <p:nvPr/>
        </p:nvSpPr>
        <p:spPr>
          <a:xfrm>
            <a:off x="973046" y="2985740"/>
            <a:ext cx="475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Cuisinière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Cuisinier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CFC </a:t>
            </a:r>
            <a:b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cuisine AFP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EBAB08-D12E-A7A7-A735-209DDD782623}"/>
              </a:ext>
            </a:extLst>
          </p:cNvPr>
          <p:cNvSpPr txBox="1"/>
          <p:nvPr/>
        </p:nvSpPr>
        <p:spPr>
          <a:xfrm>
            <a:off x="4936423" y="1913319"/>
            <a:ext cx="475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Spécialiste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restauration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CFC</a:t>
            </a:r>
          </a:p>
          <a:p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restauration AFP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996268-8374-2303-6BEB-74F874BA4E56}"/>
              </a:ext>
            </a:extLst>
          </p:cNvPr>
          <p:cNvSpPr txBox="1"/>
          <p:nvPr/>
        </p:nvSpPr>
        <p:spPr>
          <a:xfrm>
            <a:off x="6131720" y="3369728"/>
            <a:ext cx="591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Gestionnaire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hôtellerie-intendance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CFC</a:t>
            </a:r>
          </a:p>
          <a:p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hôtellerie-intendance AFP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0000E78-140F-C75F-6C1F-9E33739B810D}"/>
              </a:ext>
            </a:extLst>
          </p:cNvPr>
          <p:cNvSpPr txBox="1"/>
          <p:nvPr/>
        </p:nvSpPr>
        <p:spPr>
          <a:xfrm>
            <a:off x="1039743" y="5896056"/>
            <a:ext cx="526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Spécialiste en communication hôtelière CFC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8E3EBB4-EE99-A3A3-5F0C-A82E9700AC56}"/>
              </a:ext>
            </a:extLst>
          </p:cNvPr>
          <p:cNvSpPr txBox="1"/>
          <p:nvPr/>
        </p:nvSpPr>
        <p:spPr>
          <a:xfrm>
            <a:off x="3120684" y="4869759"/>
            <a:ext cx="5432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Gestionnaire en restauration de système CFC</a:t>
            </a:r>
          </a:p>
          <a:p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restauration de système  AFP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923FA21-57F5-3EC6-D00F-CEC03D04A426}"/>
              </a:ext>
            </a:extLst>
          </p:cNvPr>
          <p:cNvSpPr txBox="1"/>
          <p:nvPr/>
        </p:nvSpPr>
        <p:spPr>
          <a:xfrm>
            <a:off x="7881396" y="5728858"/>
            <a:ext cx="526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Employé·e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de commerce CFC HGT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(Hôtellerie-Gastronomie-Tourisme)</a:t>
            </a:r>
            <a:b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2" name="KV BILD!!">
            <a:extLst>
              <a:ext uri="{FF2B5EF4-FFF2-40B4-BE49-F238E27FC236}">
                <a16:creationId xmlns:a16="http://schemas.microsoft.com/office/drawing/2014/main" id="{9502DBC5-D083-E6DC-912F-3C2086DD0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616" y="4581298"/>
            <a:ext cx="1500736" cy="1356594"/>
          </a:xfrm>
          <a:custGeom>
            <a:avLst/>
            <a:gdLst>
              <a:gd name="connsiteX0" fmla="*/ 1740038 w 3111854"/>
              <a:gd name="connsiteY0" fmla="*/ 454 h 2812968"/>
              <a:gd name="connsiteX1" fmla="*/ 2044979 w 3111854"/>
              <a:gd name="connsiteY1" fmla="*/ 28982 h 2812968"/>
              <a:gd name="connsiteX2" fmla="*/ 2411214 w 3111854"/>
              <a:gd name="connsiteY2" fmla="*/ 198594 h 2812968"/>
              <a:gd name="connsiteX3" fmla="*/ 2746915 w 3111854"/>
              <a:gd name="connsiteY3" fmla="*/ 580348 h 2812968"/>
              <a:gd name="connsiteX4" fmla="*/ 3111734 w 3111854"/>
              <a:gd name="connsiteY4" fmla="*/ 1781122 h 2812968"/>
              <a:gd name="connsiteX5" fmla="*/ 2586689 w 3111854"/>
              <a:gd name="connsiteY5" fmla="*/ 2787239 h 2812968"/>
              <a:gd name="connsiteX6" fmla="*/ 1587798 w 3111854"/>
              <a:gd name="connsiteY6" fmla="*/ 2429050 h 2812968"/>
              <a:gd name="connsiteX7" fmla="*/ 295673 w 3111854"/>
              <a:gd name="connsiteY7" fmla="*/ 1617703 h 2812968"/>
              <a:gd name="connsiteX8" fmla="*/ 122022 w 3111854"/>
              <a:gd name="connsiteY8" fmla="*/ 974683 h 2812968"/>
              <a:gd name="connsiteX9" fmla="*/ 121994 w 3111854"/>
              <a:gd name="connsiteY9" fmla="*/ 974642 h 2812968"/>
              <a:gd name="connsiteX10" fmla="*/ 856762 w 3111854"/>
              <a:gd name="connsiteY10" fmla="*/ 260761 h 2812968"/>
              <a:gd name="connsiteX11" fmla="*/ 1740038 w 3111854"/>
              <a:gd name="connsiteY11" fmla="*/ 454 h 281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11854" h="2812968">
                <a:moveTo>
                  <a:pt x="1740038" y="454"/>
                </a:moveTo>
                <a:cubicBezTo>
                  <a:pt x="1843734" y="-2170"/>
                  <a:pt x="1946356" y="6498"/>
                  <a:pt x="2044979" y="28982"/>
                </a:cubicBezTo>
                <a:cubicBezTo>
                  <a:pt x="2176476" y="58962"/>
                  <a:pt x="2300865" y="113503"/>
                  <a:pt x="2411214" y="198594"/>
                </a:cubicBezTo>
                <a:cubicBezTo>
                  <a:pt x="2546071" y="302590"/>
                  <a:pt x="2654862" y="437061"/>
                  <a:pt x="2746915" y="580348"/>
                </a:cubicBezTo>
                <a:cubicBezTo>
                  <a:pt x="2976051" y="936919"/>
                  <a:pt x="3107117" y="1357295"/>
                  <a:pt x="3111734" y="1781122"/>
                </a:cubicBezTo>
                <a:cubicBezTo>
                  <a:pt x="3115950" y="2168565"/>
                  <a:pt x="3011097" y="2661664"/>
                  <a:pt x="2586689" y="2787239"/>
                </a:cubicBezTo>
                <a:cubicBezTo>
                  <a:pt x="2226261" y="2893867"/>
                  <a:pt x="1851318" y="2648479"/>
                  <a:pt x="1587798" y="2429050"/>
                </a:cubicBezTo>
                <a:cubicBezTo>
                  <a:pt x="1056897" y="1987021"/>
                  <a:pt x="788444" y="1759945"/>
                  <a:pt x="295673" y="1617703"/>
                </a:cubicBezTo>
                <a:cubicBezTo>
                  <a:pt x="-80019" y="1509250"/>
                  <a:pt x="-49630" y="1304716"/>
                  <a:pt x="122022" y="974683"/>
                </a:cubicBezTo>
                <a:lnTo>
                  <a:pt x="121994" y="974642"/>
                </a:lnTo>
                <a:cubicBezTo>
                  <a:pt x="176809" y="869277"/>
                  <a:pt x="324533" y="563299"/>
                  <a:pt x="856762" y="260761"/>
                </a:cubicBezTo>
                <a:cubicBezTo>
                  <a:pt x="1108203" y="117821"/>
                  <a:pt x="1428952" y="8326"/>
                  <a:pt x="1740038" y="454"/>
                </a:cubicBezTo>
                <a:close/>
              </a:path>
            </a:pathLst>
          </a:custGeom>
        </p:spPr>
      </p:pic>
      <p:pic>
        <p:nvPicPr>
          <p:cNvPr id="4" name="Grafik 3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136C98F7-E817-4C43-E333-4A85532711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rPunkt">
            <a:extLst>
              <a:ext uri="{FF2B5EF4-FFF2-40B4-BE49-F238E27FC236}">
                <a16:creationId xmlns:a16="http://schemas.microsoft.com/office/drawing/2014/main" id="{6922A4B5-A38F-6250-B930-2CB95651FF7C}"/>
              </a:ext>
            </a:extLst>
          </p:cNvPr>
          <p:cNvSpPr/>
          <p:nvPr/>
        </p:nvSpPr>
        <p:spPr>
          <a:xfrm rot="1154653">
            <a:off x="2343364" y="857573"/>
            <a:ext cx="7924176" cy="6531456"/>
          </a:xfrm>
          <a:custGeom>
            <a:avLst/>
            <a:gdLst>
              <a:gd name="connsiteX0" fmla="*/ 2359952 w 5231366"/>
              <a:gd name="connsiteY0" fmla="*/ 458 h 4382217"/>
              <a:gd name="connsiteX1" fmla="*/ 4194604 w 5231366"/>
              <a:gd name="connsiteY1" fmla="*/ 763173 h 4382217"/>
              <a:gd name="connsiteX2" fmla="*/ 5141809 w 5231366"/>
              <a:gd name="connsiteY2" fmla="*/ 2152212 h 4382217"/>
              <a:gd name="connsiteX3" fmla="*/ 5141751 w 5231366"/>
              <a:gd name="connsiteY3" fmla="*/ 2152270 h 4382217"/>
              <a:gd name="connsiteX4" fmla="*/ 4651409 w 5231366"/>
              <a:gd name="connsiteY4" fmla="*/ 3129181 h 4382217"/>
              <a:gd name="connsiteX5" fmla="*/ 2307217 w 5231366"/>
              <a:gd name="connsiteY5" fmla="*/ 4009603 h 4382217"/>
              <a:gd name="connsiteX6" fmla="*/ 583334 w 5231366"/>
              <a:gd name="connsiteY6" fmla="*/ 4257646 h 4382217"/>
              <a:gd name="connsiteX7" fmla="*/ 69319 w 5231366"/>
              <a:gd name="connsiteY7" fmla="*/ 2467560 h 4382217"/>
              <a:gd name="connsiteX8" fmla="*/ 1050177 w 5231366"/>
              <a:gd name="connsiteY8" fmla="*/ 656588 h 4382217"/>
              <a:gd name="connsiteX9" fmla="*/ 1715337 w 5231366"/>
              <a:gd name="connsiteY9" fmla="*/ 152959 h 4382217"/>
              <a:gd name="connsiteX10" fmla="*/ 2359952 w 5231366"/>
              <a:gd name="connsiteY10" fmla="*/ 458 h 438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1366" h="4382217">
                <a:moveTo>
                  <a:pt x="2359952" y="458"/>
                </a:moveTo>
                <a:cubicBezTo>
                  <a:pt x="3023853" y="-14659"/>
                  <a:pt x="3718058" y="346679"/>
                  <a:pt x="4194604" y="763173"/>
                </a:cubicBezTo>
                <a:cubicBezTo>
                  <a:pt x="4951149" y="1424330"/>
                  <a:pt x="5088253" y="1964803"/>
                  <a:pt x="5141809" y="2152212"/>
                </a:cubicBezTo>
                <a:lnTo>
                  <a:pt x="5141751" y="2152270"/>
                </a:lnTo>
                <a:cubicBezTo>
                  <a:pt x="5309433" y="2739276"/>
                  <a:pt x="5291155" y="3078122"/>
                  <a:pt x="4651409" y="3129181"/>
                </a:cubicBezTo>
                <a:cubicBezTo>
                  <a:pt x="3812299" y="3196138"/>
                  <a:pt x="3306060" y="3473134"/>
                  <a:pt x="2307217" y="4009603"/>
                </a:cubicBezTo>
                <a:cubicBezTo>
                  <a:pt x="1811421" y="4275923"/>
                  <a:pt x="1127925" y="4547406"/>
                  <a:pt x="583334" y="4257646"/>
                </a:cubicBezTo>
                <a:cubicBezTo>
                  <a:pt x="-57921" y="3916420"/>
                  <a:pt x="-64653" y="3089147"/>
                  <a:pt x="69319" y="2467560"/>
                </a:cubicBezTo>
                <a:cubicBezTo>
                  <a:pt x="215882" y="1787604"/>
                  <a:pt x="564651" y="1154703"/>
                  <a:pt x="1050177" y="656588"/>
                </a:cubicBezTo>
                <a:cubicBezTo>
                  <a:pt x="1245245" y="456412"/>
                  <a:pt x="1464335" y="275907"/>
                  <a:pt x="1715337" y="152959"/>
                </a:cubicBezTo>
                <a:cubicBezTo>
                  <a:pt x="1920720" y="52364"/>
                  <a:pt x="2138652" y="5497"/>
                  <a:pt x="2359952" y="458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F08EAB-1810-550E-2B2D-E96F358975E4}"/>
              </a:ext>
            </a:extLst>
          </p:cNvPr>
          <p:cNvSpPr txBox="1"/>
          <p:nvPr/>
        </p:nvSpPr>
        <p:spPr>
          <a:xfrm>
            <a:off x="4144145" y="2289600"/>
            <a:ext cx="34879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Thèmes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Lieux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d'apprentissage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Conditions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préalables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Les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Métiers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Conseils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pour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les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stages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Possibilités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carrière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Questions</a:t>
            </a:r>
          </a:p>
        </p:txBody>
      </p:sp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7AB4E6AE-6CE3-2F03-8BB8-D24C12C48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>
            <a:extLst>
              <a:ext uri="{FF2B5EF4-FFF2-40B4-BE49-F238E27FC236}">
                <a16:creationId xmlns:a16="http://schemas.microsoft.com/office/drawing/2014/main" id="{4A850B2B-1B02-5F78-D1FD-9F5C5B2317F5}"/>
              </a:ext>
            </a:extLst>
          </p:cNvPr>
          <p:cNvSpPr/>
          <p:nvPr/>
        </p:nvSpPr>
        <p:spPr>
          <a:xfrm>
            <a:off x="2665147" y="779625"/>
            <a:ext cx="3669792" cy="3438144"/>
          </a:xfrm>
          <a:prstGeom prst="ellipse">
            <a:avLst/>
          </a:prstGeom>
          <a:solidFill>
            <a:srgbClr val="FF9A6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E4A98A1-2772-5A6E-588F-593784B581F4}"/>
              </a:ext>
            </a:extLst>
          </p:cNvPr>
          <p:cNvSpPr/>
          <p:nvPr/>
        </p:nvSpPr>
        <p:spPr>
          <a:xfrm>
            <a:off x="5926195" y="779625"/>
            <a:ext cx="3669792" cy="3438144"/>
          </a:xfrm>
          <a:prstGeom prst="ellipse">
            <a:avLst/>
          </a:prstGeom>
          <a:solidFill>
            <a:srgbClr val="F7F56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CEEBF6-56DD-D3C7-4F56-9048FD38A611}"/>
              </a:ext>
            </a:extLst>
          </p:cNvPr>
          <p:cNvSpPr/>
          <p:nvPr/>
        </p:nvSpPr>
        <p:spPr>
          <a:xfrm>
            <a:off x="4295671" y="3138673"/>
            <a:ext cx="3669792" cy="3438144"/>
          </a:xfrm>
          <a:prstGeom prst="ellipse">
            <a:avLst/>
          </a:prstGeom>
          <a:solidFill>
            <a:srgbClr val="ED6E6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95D3E6C-0420-CFC5-15E5-0E25AE98D73C}"/>
              </a:ext>
            </a:extLst>
          </p:cNvPr>
          <p:cNvSpPr txBox="1"/>
          <p:nvPr/>
        </p:nvSpPr>
        <p:spPr>
          <a:xfrm>
            <a:off x="6177931" y="1648976"/>
            <a:ext cx="3257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L’école</a:t>
            </a:r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professionnelle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b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1 jour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endParaRPr lang="de-CH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Bloc: 2x 5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semaines</a:t>
            </a:r>
            <a:endParaRPr lang="de-CH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BD8E39C-C0E9-05A1-CCE7-E08F4783DF15}"/>
              </a:ext>
            </a:extLst>
          </p:cNvPr>
          <p:cNvSpPr txBox="1"/>
          <p:nvPr/>
        </p:nvSpPr>
        <p:spPr>
          <a:xfrm>
            <a:off x="3190677" y="1811319"/>
            <a:ext cx="25425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de-CH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entreprise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b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jours</a:t>
            </a: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p.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semaine</a:t>
            </a:r>
            <a:endParaRPr lang="de-CH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3A4BDE2-BCC5-B26F-C0FF-6378BB7D5DBB}"/>
              </a:ext>
            </a:extLst>
          </p:cNvPr>
          <p:cNvSpPr txBox="1"/>
          <p:nvPr/>
        </p:nvSpPr>
        <p:spPr>
          <a:xfrm>
            <a:off x="4295410" y="4437841"/>
            <a:ext cx="3669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Cours inter-entreprises</a:t>
            </a:r>
            <a:b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CH" sz="1600" dirty="0">
                <a:latin typeface="Verdana" panose="020B0604030504040204" pitchFamily="34" charset="0"/>
                <a:ea typeface="Verdana" panose="020B0604030504040204" pitchFamily="34" charset="0"/>
              </a:rPr>
              <a:t>5 x 4 </a:t>
            </a:r>
            <a:r>
              <a:rPr lang="de-CH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jours</a:t>
            </a:r>
            <a:endParaRPr lang="de-CH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Grafik 2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DDF2434A-5D0A-EC92-6875-D370B4767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http://www.muwi-architektur.ch/typo3temp/pics/e5dcec7d03.jpg">
            <a:extLst>
              <a:ext uri="{FF2B5EF4-FFF2-40B4-BE49-F238E27FC236}">
                <a16:creationId xmlns:a16="http://schemas.microsoft.com/office/drawing/2014/main" id="{679A5FF9-B27C-A7A6-61B5-AF3E9B39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https://fbcdn-sphotos-c-a.akamaihd.net/hphotos-ak-prn2/v/t1.0-9/549005_374770975888277_1589389776_n.jpg?oh=609db254653cf3d32b5bc4a9123133b2&amp;oe=556F781F&amp;__gda__=1432619081_6a49bffbe6e5890804a0bccec9e73c27">
            <a:extLst>
              <a:ext uri="{FF2B5EF4-FFF2-40B4-BE49-F238E27FC236}">
                <a16:creationId xmlns:a16="http://schemas.microsoft.com/office/drawing/2014/main" id="{D29A1F03-D1B7-30DB-B0C0-CD320FFC0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http://damhyul3s75yv.cloudfront.net/photos/4665/original_Review_of_Park_Hyatt_Zurich.jpg">
            <a:extLst>
              <a:ext uri="{FF2B5EF4-FFF2-40B4-BE49-F238E27FC236}">
                <a16:creationId xmlns:a16="http://schemas.microsoft.com/office/drawing/2014/main" id="{777EDB65-92C8-499E-9956-9089C0A65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5996" cy="3429000"/>
          </a:xfrm>
          <a:custGeom>
            <a:avLst/>
            <a:gdLst>
              <a:gd name="connsiteX0" fmla="*/ 0 w 6095996"/>
              <a:gd name="connsiteY0" fmla="*/ 0 h 3429000"/>
              <a:gd name="connsiteX1" fmla="*/ 6095996 w 6095996"/>
              <a:gd name="connsiteY1" fmla="*/ 0 h 3429000"/>
              <a:gd name="connsiteX2" fmla="*/ 6095996 w 6095996"/>
              <a:gd name="connsiteY2" fmla="*/ 3429000 h 3429000"/>
              <a:gd name="connsiteX3" fmla="*/ 0 w 609599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6" h="3429000">
                <a:moveTo>
                  <a:pt x="0" y="0"/>
                </a:moveTo>
                <a:lnTo>
                  <a:pt x="6095996" y="0"/>
                </a:lnTo>
                <a:lnTo>
                  <a:pt x="609599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 descr="http://images.local.ch/bp/info-image-ad/ae/ae83af313bbb70c56a5ce95acdca2c84520f0b37/anker001_1.jpg?hmac=f3c3f2714d4e37deca59e006892e0ccd0d421565&amp;scale=crop&amp;size=470x264&amp;v=2">
            <a:extLst>
              <a:ext uri="{FF2B5EF4-FFF2-40B4-BE49-F238E27FC236}">
                <a16:creationId xmlns:a16="http://schemas.microsoft.com/office/drawing/2014/main" id="{88C2B6B7-02C6-8194-7251-C011ED88F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429000"/>
            <a:ext cx="6095988" cy="3429000"/>
          </a:xfrm>
          <a:custGeom>
            <a:avLst/>
            <a:gdLst>
              <a:gd name="connsiteX0" fmla="*/ 0 w 6095988"/>
              <a:gd name="connsiteY0" fmla="*/ 0 h 3429000"/>
              <a:gd name="connsiteX1" fmla="*/ 6095988 w 6095988"/>
              <a:gd name="connsiteY1" fmla="*/ 0 h 3429000"/>
              <a:gd name="connsiteX2" fmla="*/ 6095988 w 6095988"/>
              <a:gd name="connsiteY2" fmla="*/ 3429000 h 3429000"/>
              <a:gd name="connsiteX3" fmla="*/ 0 w 609598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88" h="3429000">
                <a:moveTo>
                  <a:pt x="0" y="0"/>
                </a:moveTo>
                <a:lnTo>
                  <a:pt x="6095988" y="0"/>
                </a:lnTo>
                <a:lnTo>
                  <a:pt x="6095988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3EF171FF-606E-D9A9-F769-E19D20463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http://www.spitalinformation.ch/uploads/tx_hplusinfo/klinikbilder/702_844_org.jpg">
            <a:extLst>
              <a:ext uri="{FF2B5EF4-FFF2-40B4-BE49-F238E27FC236}">
                <a16:creationId xmlns:a16="http://schemas.microsoft.com/office/drawing/2014/main" id="{424AF474-7FCD-328C-86A2-8CDABF5B1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 descr="http://static.a-z.ch/__ip/_XmA4DB74_NTFM2boZd7O1O4auI/230bb99fca8a45962383e11a144781d846361e12/remote.adjust.rotate=0&amp;remote.size.w=640&amp;remote.size.h=640&amp;local.crop.h=366&amp;local.crop.w=640&amp;local.crop.x=0&amp;local.crop.y=233,teaser-detail/das-unispital-zuerich-hat-platzprobleme-archiv">
            <a:extLst>
              <a:ext uri="{FF2B5EF4-FFF2-40B4-BE49-F238E27FC236}">
                <a16:creationId xmlns:a16="http://schemas.microsoft.com/office/drawing/2014/main" id="{63BDE4AB-B147-816F-4B0C-E218C03E7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429000"/>
            <a:ext cx="6095998" cy="3429000"/>
          </a:xfrm>
          <a:custGeom>
            <a:avLst/>
            <a:gdLst>
              <a:gd name="connsiteX0" fmla="*/ 0 w 6095998"/>
              <a:gd name="connsiteY0" fmla="*/ 0 h 3429000"/>
              <a:gd name="connsiteX1" fmla="*/ 6095998 w 6095998"/>
              <a:gd name="connsiteY1" fmla="*/ 0 h 3429000"/>
              <a:gd name="connsiteX2" fmla="*/ 6095998 w 6095998"/>
              <a:gd name="connsiteY2" fmla="*/ 3429000 h 3429000"/>
              <a:gd name="connsiteX3" fmla="*/ 0 w 60959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3429000">
                <a:moveTo>
                  <a:pt x="0" y="0"/>
                </a:moveTo>
                <a:lnTo>
                  <a:pt x="6095998" y="0"/>
                </a:lnTo>
                <a:lnTo>
                  <a:pt x="6095998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D807A52-3FFB-1F95-4B20-A1032C842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23" name="Grafik 22" descr="http://www.saentispark-shopping.ch/uploads/pics/migros-restaurant-salatbuffet.jpg">
            <a:extLst>
              <a:ext uri="{FF2B5EF4-FFF2-40B4-BE49-F238E27FC236}">
                <a16:creationId xmlns:a16="http://schemas.microsoft.com/office/drawing/2014/main" id="{AA89577E-A603-3363-A905-F29FAF50F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3429000"/>
            <a:ext cx="6095996" cy="3429000"/>
          </a:xfrm>
          <a:custGeom>
            <a:avLst/>
            <a:gdLst>
              <a:gd name="connsiteX0" fmla="*/ 0 w 6095996"/>
              <a:gd name="connsiteY0" fmla="*/ 0 h 3429000"/>
              <a:gd name="connsiteX1" fmla="*/ 6095996 w 6095996"/>
              <a:gd name="connsiteY1" fmla="*/ 0 h 3429000"/>
              <a:gd name="connsiteX2" fmla="*/ 6095996 w 6095996"/>
              <a:gd name="connsiteY2" fmla="*/ 3429000 h 3429000"/>
              <a:gd name="connsiteX3" fmla="*/ 0 w 6095996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6" h="3429000">
                <a:moveTo>
                  <a:pt x="0" y="0"/>
                </a:moveTo>
                <a:lnTo>
                  <a:pt x="6095996" y="0"/>
                </a:lnTo>
                <a:lnTo>
                  <a:pt x="6095996" y="3429000"/>
                </a:lnTo>
                <a:lnTo>
                  <a:pt x="0" y="3429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E1A9F513-246A-BA18-C7FC-85E5D85F9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0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9124B57C-7D8F-6A03-8D6B-B4CB39FA391D}"/>
              </a:ext>
            </a:extLst>
          </p:cNvPr>
          <p:cNvSpPr/>
          <p:nvPr/>
        </p:nvSpPr>
        <p:spPr>
          <a:xfrm>
            <a:off x="0" y="19050"/>
            <a:ext cx="4191000" cy="6858000"/>
          </a:xfrm>
          <a:prstGeom prst="rect">
            <a:avLst/>
          </a:pr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1">
            <a:extLst>
              <a:ext uri="{FF2B5EF4-FFF2-40B4-BE49-F238E27FC236}">
                <a16:creationId xmlns:a16="http://schemas.microsoft.com/office/drawing/2014/main" id="{CDCAE514-5EAB-FA46-0E97-9D8342C347EC}"/>
              </a:ext>
            </a:extLst>
          </p:cNvPr>
          <p:cNvSpPr/>
          <p:nvPr/>
        </p:nvSpPr>
        <p:spPr>
          <a:xfrm>
            <a:off x="4518543" y="0"/>
            <a:ext cx="7673457" cy="6858000"/>
          </a:xfrm>
          <a:custGeom>
            <a:avLst/>
            <a:gdLst>
              <a:gd name="connsiteX0" fmla="*/ 1283604 w 5797358"/>
              <a:gd name="connsiteY0" fmla="*/ 0 h 5143500"/>
              <a:gd name="connsiteX1" fmla="*/ 5797358 w 5797358"/>
              <a:gd name="connsiteY1" fmla="*/ 0 h 5143500"/>
              <a:gd name="connsiteX2" fmla="*/ 5797358 w 5797358"/>
              <a:gd name="connsiteY2" fmla="*/ 5143500 h 5143500"/>
              <a:gd name="connsiteX3" fmla="*/ 2072370 w 5797358"/>
              <a:gd name="connsiteY3" fmla="*/ 5143500 h 5143500"/>
              <a:gd name="connsiteX4" fmla="*/ 461645 w 5797358"/>
              <a:gd name="connsiteY4" fmla="*/ 615315 h 5143500"/>
              <a:gd name="connsiteX5" fmla="*/ 461597 w 5797358"/>
              <a:gd name="connsiteY5" fmla="*/ 615315 h 5143500"/>
              <a:gd name="connsiteX6" fmla="*/ 1283604 w 5797358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7358" h="5143500">
                <a:moveTo>
                  <a:pt x="1283604" y="0"/>
                </a:moveTo>
                <a:lnTo>
                  <a:pt x="5797358" y="0"/>
                </a:lnTo>
                <a:lnTo>
                  <a:pt x="5797358" y="5143500"/>
                </a:lnTo>
                <a:lnTo>
                  <a:pt x="2072370" y="5143500"/>
                </a:lnTo>
                <a:cubicBezTo>
                  <a:pt x="1081626" y="4117753"/>
                  <a:pt x="-897717" y="1696974"/>
                  <a:pt x="461645" y="615315"/>
                </a:cubicBezTo>
                <a:lnTo>
                  <a:pt x="461597" y="615315"/>
                </a:lnTo>
                <a:cubicBezTo>
                  <a:pt x="700103" y="425625"/>
                  <a:pt x="978185" y="213598"/>
                  <a:pt x="1283604" y="0"/>
                </a:cubicBezTo>
                <a:close/>
              </a:path>
            </a:pathLst>
          </a:cu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 dirty="0"/>
          </a:p>
        </p:txBody>
      </p:sp>
      <p:pic>
        <p:nvPicPr>
          <p:cNvPr id="14" name="Grafik 13" descr="Ein Bild, das Person, Büroausstattung, Kleidung, Anzug enthält.&#10;&#10;Automatisch generierte Beschreibung">
            <a:extLst>
              <a:ext uri="{FF2B5EF4-FFF2-40B4-BE49-F238E27FC236}">
                <a16:creationId xmlns:a16="http://schemas.microsoft.com/office/drawing/2014/main" id="{A0A70EFD-8619-CDDB-4C0C-AA5CEF9C7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228" y="3251200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5B11073-44E3-F0AD-F9EB-51F134ED9D56}"/>
              </a:ext>
            </a:extLst>
          </p:cNvPr>
          <p:cNvSpPr txBox="1"/>
          <p:nvPr/>
        </p:nvSpPr>
        <p:spPr>
          <a:xfrm>
            <a:off x="6848512" y="1692000"/>
            <a:ext cx="47948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Horaires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&amp;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Vacances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42h /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Semaine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semaines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vacances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minimum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Salaire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brut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(par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mois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1re année CHF 1020.–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2e année CHF 1300.–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3e année CHF 1550.– 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2FE11F0C-964D-527D-890F-7F64722CB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35D7A22-5CB0-BA49-F47E-438AD7AFCA24}"/>
              </a:ext>
            </a:extLst>
          </p:cNvPr>
          <p:cNvSpPr/>
          <p:nvPr/>
        </p:nvSpPr>
        <p:spPr>
          <a:xfrm>
            <a:off x="0" y="19050"/>
            <a:ext cx="4191000" cy="6858000"/>
          </a:xfrm>
          <a:prstGeom prst="rect">
            <a:avLst/>
          </a:prstGeom>
          <a:solidFill>
            <a:srgbClr val="CBC8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5F8883D8-FFFA-8C24-14CD-A7D8336D0859}"/>
              </a:ext>
            </a:extLst>
          </p:cNvPr>
          <p:cNvSpPr/>
          <p:nvPr/>
        </p:nvSpPr>
        <p:spPr>
          <a:xfrm>
            <a:off x="0" y="0"/>
            <a:ext cx="7097488" cy="6858000"/>
          </a:xfrm>
          <a:custGeom>
            <a:avLst/>
            <a:gdLst>
              <a:gd name="connsiteX0" fmla="*/ 0 w 7097488"/>
              <a:gd name="connsiteY0" fmla="*/ 0 h 6858000"/>
              <a:gd name="connsiteX1" fmla="*/ 4267332 w 7097488"/>
              <a:gd name="connsiteY1" fmla="*/ 0 h 6858000"/>
              <a:gd name="connsiteX2" fmla="*/ 4376354 w 7097488"/>
              <a:gd name="connsiteY2" fmla="*/ 105186 h 6858000"/>
              <a:gd name="connsiteX3" fmla="*/ 7069762 w 7097488"/>
              <a:gd name="connsiteY3" fmla="*/ 5209289 h 6858000"/>
              <a:gd name="connsiteX4" fmla="*/ 6958221 w 7097488"/>
              <a:gd name="connsiteY4" fmla="*/ 6729798 h 6858000"/>
              <a:gd name="connsiteX5" fmla="*/ 6908577 w 7097488"/>
              <a:gd name="connsiteY5" fmla="*/ 6858000 h 6858000"/>
              <a:gd name="connsiteX6" fmla="*/ 0 w 709748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97488" h="6858000">
                <a:moveTo>
                  <a:pt x="0" y="0"/>
                </a:moveTo>
                <a:lnTo>
                  <a:pt x="4267332" y="0"/>
                </a:lnTo>
                <a:lnTo>
                  <a:pt x="4376354" y="105186"/>
                </a:lnTo>
                <a:cubicBezTo>
                  <a:pt x="5786115" y="1513712"/>
                  <a:pt x="6883501" y="3305357"/>
                  <a:pt x="7069762" y="5209289"/>
                </a:cubicBezTo>
                <a:cubicBezTo>
                  <a:pt x="7131847" y="5843964"/>
                  <a:pt x="7087532" y="6341751"/>
                  <a:pt x="6958221" y="6729798"/>
                </a:cubicBezTo>
                <a:lnTo>
                  <a:pt x="69085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3E0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CH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DED6C4B-4A3D-3C93-E4D4-C3264033A8EE}"/>
              </a:ext>
            </a:extLst>
          </p:cNvPr>
          <p:cNvSpPr txBox="1"/>
          <p:nvPr/>
        </p:nvSpPr>
        <p:spPr>
          <a:xfrm>
            <a:off x="841827" y="1692000"/>
            <a:ext cx="687251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Maturité</a:t>
            </a:r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professionnelle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MP 1	    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pendant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formation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initiale</a:t>
            </a:r>
          </a:p>
          <a:p>
            <a:pPr lvl="3"/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pas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toujours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possible</a:t>
            </a:r>
          </a:p>
          <a:p>
            <a:pPr lvl="2"/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MP 2     après la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formation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initiale</a:t>
            </a:r>
          </a:p>
          <a:p>
            <a:pPr lvl="3"/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Plain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1 an / </a:t>
            </a:r>
            <a:r>
              <a:rPr lang="de-CH" dirty="0" err="1">
                <a:latin typeface="Verdana" panose="020B0604030504040204" pitchFamily="34" charset="0"/>
                <a:ea typeface="Verdana" panose="020B0604030504040204" pitchFamily="34" charset="0"/>
              </a:rPr>
              <a:t>partiel</a:t>
            </a:r>
            <a:r>
              <a:rPr lang="de-CH" dirty="0">
                <a:latin typeface="Verdana" panose="020B0604030504040204" pitchFamily="34" charset="0"/>
                <a:ea typeface="Verdana" panose="020B0604030504040204" pitchFamily="34" charset="0"/>
              </a:rPr>
              <a:t> 2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CH" b="1" dirty="0"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de-CH" b="1" dirty="0" err="1">
                <a:latin typeface="Verdana" panose="020B0604030504040204" pitchFamily="34" charset="0"/>
                <a:ea typeface="Verdana" panose="020B0604030504040204" pitchFamily="34" charset="0"/>
              </a:rPr>
              <a:t>alignements</a:t>
            </a:r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Technique, architecture, sciences de la vie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Nature, paysage et alimentation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Économie et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Design et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Santé et social</a:t>
            </a: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sz="1600" i="1" dirty="0">
                <a:latin typeface="Verdana" panose="020B0604030504040204" pitchFamily="34" charset="0"/>
                <a:ea typeface="Verdana" panose="020B0604030504040204" pitchFamily="34" charset="0"/>
              </a:rPr>
              <a:t>Domaine de base, domaine de spécialisation, domaine complémentaire</a:t>
            </a:r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CH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6" name="Grafik 25" descr="Zurück mit einfarbiger Füllung">
            <a:extLst>
              <a:ext uri="{FF2B5EF4-FFF2-40B4-BE49-F238E27FC236}">
                <a16:creationId xmlns:a16="http://schemas.microsoft.com/office/drawing/2014/main" id="{021AB628-A3D6-64DC-E5A9-ABD711472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630066" y="2527834"/>
            <a:ext cx="710610" cy="356440"/>
          </a:xfrm>
          <a:prstGeom prst="rect">
            <a:avLst/>
          </a:prstGeom>
        </p:spPr>
      </p:pic>
      <p:pic>
        <p:nvPicPr>
          <p:cNvPr id="27" name="Grafik 26" descr="Zurück mit einfarbiger Füllung">
            <a:extLst>
              <a:ext uri="{FF2B5EF4-FFF2-40B4-BE49-F238E27FC236}">
                <a16:creationId xmlns:a16="http://schemas.microsoft.com/office/drawing/2014/main" id="{6F047D10-9C81-D9D3-CA63-033857CB7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604664" y="3333445"/>
            <a:ext cx="710610" cy="356440"/>
          </a:xfrm>
          <a:prstGeom prst="rect">
            <a:avLst/>
          </a:prstGeom>
        </p:spPr>
      </p:pic>
      <p:pic>
        <p:nvPicPr>
          <p:cNvPr id="2" name="Grafik 1" descr="Ein Bild, das Schrift, Screenshot, Kreis, Grafiken enthält.&#10;&#10;Automatisch generierte Beschreibung">
            <a:extLst>
              <a:ext uri="{FF2B5EF4-FFF2-40B4-BE49-F238E27FC236}">
                <a16:creationId xmlns:a16="http://schemas.microsoft.com/office/drawing/2014/main" id="{9221E27F-2CBE-C88A-19DD-65BE4F606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432000"/>
            <a:ext cx="2513952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Office PowerPoint</Application>
  <PresentationFormat>Breitbild</PresentationFormat>
  <Paragraphs>235</Paragraphs>
  <Slides>25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Bürkli Mike</dc:creator>
  <cp:lastModifiedBy>Bürkli Mike</cp:lastModifiedBy>
  <cp:revision>83</cp:revision>
  <dcterms:created xsi:type="dcterms:W3CDTF">2023-12-05T09:00:30Z</dcterms:created>
  <dcterms:modified xsi:type="dcterms:W3CDTF">2024-06-07T09:23:21Z</dcterms:modified>
</cp:coreProperties>
</file>