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77" r:id="rId2"/>
    <p:sldId id="423" r:id="rId3"/>
    <p:sldId id="424" r:id="rId4"/>
    <p:sldId id="431" r:id="rId5"/>
    <p:sldId id="416" r:id="rId6"/>
    <p:sldId id="435" r:id="rId7"/>
    <p:sldId id="436" r:id="rId8"/>
    <p:sldId id="439" r:id="rId9"/>
    <p:sldId id="472" r:id="rId10"/>
    <p:sldId id="433" r:id="rId11"/>
    <p:sldId id="440" r:id="rId12"/>
    <p:sldId id="468" r:id="rId13"/>
    <p:sldId id="469" r:id="rId14"/>
    <p:sldId id="470" r:id="rId15"/>
    <p:sldId id="471" r:id="rId16"/>
    <p:sldId id="461" r:id="rId17"/>
    <p:sldId id="474" r:id="rId18"/>
    <p:sldId id="473" r:id="rId19"/>
    <p:sldId id="475" r:id="rId20"/>
    <p:sldId id="476" r:id="rId21"/>
    <p:sldId id="453" r:id="rId22"/>
    <p:sldId id="462" r:id="rId23"/>
    <p:sldId id="455" r:id="rId24"/>
    <p:sldId id="456" r:id="rId25"/>
    <p:sldId id="457" r:id="rId26"/>
    <p:sldId id="466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0D6"/>
    <a:srgbClr val="7D806E"/>
    <a:srgbClr val="CBC8BA"/>
    <a:srgbClr val="D7A89D"/>
    <a:srgbClr val="ED6E68"/>
    <a:srgbClr val="DDB89F"/>
    <a:srgbClr val="CBB9CC"/>
    <a:srgbClr val="CC9DED"/>
    <a:srgbClr val="FF9A6C"/>
    <a:srgbClr val="B3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2" autoAdjust="0"/>
    <p:restoredTop sz="94660"/>
  </p:normalViewPr>
  <p:slideViewPr>
    <p:cSldViewPr snapToGrid="0">
      <p:cViewPr>
        <p:scale>
          <a:sx n="66" d="100"/>
          <a:sy n="66" d="100"/>
        </p:scale>
        <p:origin x="2538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2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/>
              <a:t>www.anforderungsprofile.ch</a:t>
            </a:r>
            <a:endParaRPr lang="de-C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ReFa / FaHo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Mathe</c:v>
                </c:pt>
                <c:pt idx="1">
                  <c:v>Deutsch</c:v>
                </c:pt>
                <c:pt idx="2">
                  <c:v>Naturwissenschaften</c:v>
                </c:pt>
                <c:pt idx="3">
                  <c:v>Fremdsprachen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3.5</c:v>
                </c:pt>
                <c:pt idx="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B8-4181-9E74-BFDB5AF13C2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Koch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Mathe</c:v>
                </c:pt>
                <c:pt idx="1">
                  <c:v>Deutsch</c:v>
                </c:pt>
                <c:pt idx="2">
                  <c:v>Naturwissenschaften</c:v>
                </c:pt>
                <c:pt idx="3">
                  <c:v>Fremdsprachen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B8-4181-9E74-BFDB5AF13C2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SyGa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Mathe</c:v>
                </c:pt>
                <c:pt idx="1">
                  <c:v>Deutsch</c:v>
                </c:pt>
                <c:pt idx="2">
                  <c:v>Naturwissenschaften</c:v>
                </c:pt>
                <c:pt idx="3">
                  <c:v>Fremdsprachen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5</c:v>
                </c:pt>
                <c:pt idx="1">
                  <c:v>4.5</c:v>
                </c:pt>
                <c:pt idx="2">
                  <c:v>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B8-4181-9E74-BFDB5AF13C2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KV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Mathe</c:v>
                </c:pt>
                <c:pt idx="1">
                  <c:v>Deutsch</c:v>
                </c:pt>
                <c:pt idx="2">
                  <c:v>Naturwissenschaften</c:v>
                </c:pt>
                <c:pt idx="3">
                  <c:v>Fremdsprachen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6.5</c:v>
                </c:pt>
                <c:pt idx="1">
                  <c:v>8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B8-4181-9E74-BFDB5AF13C2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HoKo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Mathe</c:v>
                </c:pt>
                <c:pt idx="1">
                  <c:v>Deutsch</c:v>
                </c:pt>
                <c:pt idx="2">
                  <c:v>Naturwissenschaften</c:v>
                </c:pt>
                <c:pt idx="3">
                  <c:v>Fremdsprachen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6.5</c:v>
                </c:pt>
                <c:pt idx="3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B8-4181-9E74-BFDB5AF13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883519"/>
        <c:axId val="902975616"/>
      </c:lineChart>
      <c:catAx>
        <c:axId val="207788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02975616"/>
        <c:crosses val="autoZero"/>
        <c:auto val="1"/>
        <c:lblAlgn val="ctr"/>
        <c:lblOffset val="100"/>
        <c:noMultiLvlLbl val="0"/>
      </c:catAx>
      <c:valAx>
        <c:axId val="90297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7788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B472-1859-401E-9C29-6F3E6F1D499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A5310-2889-43F8-94B7-C076D83C54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852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Erzählen Sie auch von der Berufsschule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A5310-2889-43F8-94B7-C076D83C54C7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318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F31885-242D-A40E-47EE-85F49D63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2478C7-4725-2775-90F5-472FFCE6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CD361B-463D-93D1-759E-0FEAF40A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  <p:pic>
        <p:nvPicPr>
          <p:cNvPr id="6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5BD11144-48A7-A316-B9E5-04AB5979F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1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16E66B-243D-0938-B23A-FA466D6F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B00C01-C788-96AA-52B6-8A0C191B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4D6A0D-D38E-D214-068E-924551CC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  <p:pic>
        <p:nvPicPr>
          <p:cNvPr id="6" name="!! Logo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12F4EDE7-389A-9215-7E57-FDBF480A7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FA5D9-966A-5496-1F6A-A044DB72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EEC10-2B12-DCF3-5966-CF4646F8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649A00-DB1A-9B0C-4B45-FC666CDA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B43FCD-DC2B-2A79-56F1-400F7E76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75C455-2BB1-D904-03E3-F027BD86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650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B5602C0-F79B-8569-3E2D-412DDD24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E221AE-EE52-D444-577B-D49915C5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21322D-5DAF-F485-B5B6-A0492BA7D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C5BABE-5A1A-AF74-37C8-22C7C0A44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8AF5CD-43EE-CEA2-F47B-E18083CEC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06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Im Haus, Wand enthält.&#10;&#10;Automatisch generierte Beschreibung">
            <a:extLst>
              <a:ext uri="{FF2B5EF4-FFF2-40B4-BE49-F238E27FC236}">
                <a16:creationId xmlns:a16="http://schemas.microsoft.com/office/drawing/2014/main" id="{798C9745-6824-07A0-7833-753CF7A4E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0" r="15311"/>
          <a:stretch>
            <a:fillRect/>
          </a:stretch>
        </p:blipFill>
        <p:spPr>
          <a:xfrm>
            <a:off x="5242811" y="0"/>
            <a:ext cx="6949189" cy="6858000"/>
          </a:xfrm>
          <a:custGeom>
            <a:avLst/>
            <a:gdLst>
              <a:gd name="connsiteX0" fmla="*/ 2480968 w 6949189"/>
              <a:gd name="connsiteY0" fmla="*/ 0 h 6858000"/>
              <a:gd name="connsiteX1" fmla="*/ 6949189 w 6949189"/>
              <a:gd name="connsiteY1" fmla="*/ 0 h 6858000"/>
              <a:gd name="connsiteX2" fmla="*/ 6949189 w 6949189"/>
              <a:gd name="connsiteY2" fmla="*/ 6858000 h 6858000"/>
              <a:gd name="connsiteX3" fmla="*/ 2247001 w 6949189"/>
              <a:gd name="connsiteY3" fmla="*/ 6858000 h 6858000"/>
              <a:gd name="connsiteX4" fmla="*/ 1822768 w 6949189"/>
              <a:gd name="connsiteY4" fmla="*/ 6663014 h 6858000"/>
              <a:gd name="connsiteX5" fmla="*/ 567132 w 6949189"/>
              <a:gd name="connsiteY5" fmla="*/ 5954399 h 6858000"/>
              <a:gd name="connsiteX6" fmla="*/ 11820 w 6949189"/>
              <a:gd name="connsiteY6" fmla="*/ 5054476 h 6858000"/>
              <a:gd name="connsiteX7" fmla="*/ 603758 w 6949189"/>
              <a:gd name="connsiteY7" fmla="*/ 2783207 h 6858000"/>
              <a:gd name="connsiteX8" fmla="*/ 2480968 w 694918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9189" h="6858000">
                <a:moveTo>
                  <a:pt x="2480968" y="0"/>
                </a:moveTo>
                <a:lnTo>
                  <a:pt x="6949189" y="0"/>
                </a:lnTo>
                <a:lnTo>
                  <a:pt x="6949189" y="6858000"/>
                </a:lnTo>
                <a:lnTo>
                  <a:pt x="2247001" y="6858000"/>
                </a:lnTo>
                <a:lnTo>
                  <a:pt x="1822768" y="6663014"/>
                </a:lnTo>
                <a:cubicBezTo>
                  <a:pt x="1400228" y="6456688"/>
                  <a:pt x="982507" y="6217384"/>
                  <a:pt x="567132" y="5954399"/>
                </a:cubicBezTo>
                <a:cubicBezTo>
                  <a:pt x="293247" y="5780980"/>
                  <a:pt x="46561" y="5361370"/>
                  <a:pt x="11820" y="5054476"/>
                </a:cubicBezTo>
                <a:cubicBezTo>
                  <a:pt x="-69377" y="4337115"/>
                  <a:pt x="282945" y="3421636"/>
                  <a:pt x="603758" y="2783207"/>
                </a:cubicBezTo>
                <a:cubicBezTo>
                  <a:pt x="911510" y="2170812"/>
                  <a:pt x="1612990" y="947484"/>
                  <a:pt x="2480968" y="0"/>
                </a:cubicBezTo>
                <a:close/>
              </a:path>
            </a:pathLst>
          </a:custGeom>
        </p:spPr>
      </p:pic>
      <p:pic>
        <p:nvPicPr>
          <p:cNvPr id="6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5237BADA-2554-E8FB-B1B1-2AF26DDBE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F6B016-3279-D811-9ECB-D527F1F85CED}"/>
              </a:ext>
            </a:extLst>
          </p:cNvPr>
          <p:cNvSpPr txBox="1"/>
          <p:nvPr/>
        </p:nvSpPr>
        <p:spPr>
          <a:xfrm>
            <a:off x="977056" y="3683598"/>
            <a:ext cx="118790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Lerne, was Freude macht!</a:t>
            </a:r>
          </a:p>
          <a:p>
            <a:r>
              <a:rPr lang="de-CH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Willkommen in der Welt der Hotellerie und Gastronomie</a:t>
            </a:r>
          </a:p>
        </p:txBody>
      </p:sp>
    </p:spTree>
    <p:extLst>
      <p:ext uri="{BB962C8B-B14F-4D97-AF65-F5344CB8AC3E}">
        <p14:creationId xmlns:p14="http://schemas.microsoft.com/office/powerpoint/2010/main" val="41867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35D7A22-5CB0-BA49-F47E-438AD7AFCA24}"/>
              </a:ext>
            </a:extLst>
          </p:cNvPr>
          <p:cNvSpPr/>
          <p:nvPr/>
        </p:nvSpPr>
        <p:spPr>
          <a:xfrm>
            <a:off x="0" y="19050"/>
            <a:ext cx="4191000" cy="6858000"/>
          </a:xfrm>
          <a:prstGeom prst="rect">
            <a:avLst/>
          </a:pr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5F8883D8-FFFA-8C24-14CD-A7D8336D0859}"/>
              </a:ext>
            </a:extLst>
          </p:cNvPr>
          <p:cNvSpPr/>
          <p:nvPr/>
        </p:nvSpPr>
        <p:spPr>
          <a:xfrm>
            <a:off x="0" y="0"/>
            <a:ext cx="7097488" cy="6858000"/>
          </a:xfrm>
          <a:custGeom>
            <a:avLst/>
            <a:gdLst>
              <a:gd name="connsiteX0" fmla="*/ 0 w 7097488"/>
              <a:gd name="connsiteY0" fmla="*/ 0 h 6858000"/>
              <a:gd name="connsiteX1" fmla="*/ 4267332 w 7097488"/>
              <a:gd name="connsiteY1" fmla="*/ 0 h 6858000"/>
              <a:gd name="connsiteX2" fmla="*/ 4376354 w 7097488"/>
              <a:gd name="connsiteY2" fmla="*/ 105186 h 6858000"/>
              <a:gd name="connsiteX3" fmla="*/ 7069762 w 7097488"/>
              <a:gd name="connsiteY3" fmla="*/ 5209289 h 6858000"/>
              <a:gd name="connsiteX4" fmla="*/ 6958221 w 7097488"/>
              <a:gd name="connsiteY4" fmla="*/ 6729798 h 6858000"/>
              <a:gd name="connsiteX5" fmla="*/ 6908577 w 7097488"/>
              <a:gd name="connsiteY5" fmla="*/ 6858000 h 6858000"/>
              <a:gd name="connsiteX6" fmla="*/ 0 w 70974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7488" h="6858000">
                <a:moveTo>
                  <a:pt x="0" y="0"/>
                </a:moveTo>
                <a:lnTo>
                  <a:pt x="4267332" y="0"/>
                </a:lnTo>
                <a:lnTo>
                  <a:pt x="4376354" y="105186"/>
                </a:lnTo>
                <a:cubicBezTo>
                  <a:pt x="5786115" y="1513712"/>
                  <a:pt x="6883501" y="3305357"/>
                  <a:pt x="7069762" y="5209289"/>
                </a:cubicBezTo>
                <a:cubicBezTo>
                  <a:pt x="7131847" y="5843964"/>
                  <a:pt x="7087532" y="6341751"/>
                  <a:pt x="6958221" y="6729798"/>
                </a:cubicBezTo>
                <a:lnTo>
                  <a:pt x="69085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DED6C4B-4A3D-3C93-E4D4-C3264033A8EE}"/>
              </a:ext>
            </a:extLst>
          </p:cNvPr>
          <p:cNvSpPr txBox="1"/>
          <p:nvPr/>
        </p:nvSpPr>
        <p:spPr>
          <a:xfrm>
            <a:off x="841827" y="1692000"/>
            <a:ext cx="68725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Berufsmaturität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BM 1	     während der Grundbildung</a:t>
            </a:r>
          </a:p>
          <a:p>
            <a:pPr lvl="3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nicht immer Möglich</a:t>
            </a:r>
          </a:p>
          <a:p>
            <a:pPr lvl="2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BM 2     nach der Grundbildung</a:t>
            </a:r>
          </a:p>
          <a:p>
            <a:pPr lvl="3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Vollzeit 1 Jahr / Teilzeit 2 Jahre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5 Ausrichtungen</a:t>
            </a:r>
          </a:p>
          <a:p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Technik, Architektur, Life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Natur, Landschaft und Lebensmittel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Wirtschaft und Dienstleistungen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Gestaltung und Kunst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Gesundheit und Soziales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600" i="1" dirty="0">
                <a:latin typeface="Verdana" panose="020B0604030504040204" pitchFamily="34" charset="0"/>
                <a:ea typeface="Verdana" panose="020B0604030504040204" pitchFamily="34" charset="0"/>
              </a:rPr>
              <a:t>Grundlagen-, Schwerpunkt-, Ergänzungsbereich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6" name="Grafik 25" descr="Zurück mit einfarbiger Füllung">
            <a:extLst>
              <a:ext uri="{FF2B5EF4-FFF2-40B4-BE49-F238E27FC236}">
                <a16:creationId xmlns:a16="http://schemas.microsoft.com/office/drawing/2014/main" id="{021AB628-A3D6-64DC-E5A9-ABD711472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30066" y="2527834"/>
            <a:ext cx="710610" cy="356440"/>
          </a:xfrm>
          <a:prstGeom prst="rect">
            <a:avLst/>
          </a:prstGeom>
        </p:spPr>
      </p:pic>
      <p:pic>
        <p:nvPicPr>
          <p:cNvPr id="27" name="Grafik 26" descr="Zurück mit einfarbiger Füllung">
            <a:extLst>
              <a:ext uri="{FF2B5EF4-FFF2-40B4-BE49-F238E27FC236}">
                <a16:creationId xmlns:a16="http://schemas.microsoft.com/office/drawing/2014/main" id="{6F047D10-9C81-D9D3-CA63-033857CB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04664" y="3333445"/>
            <a:ext cx="710610" cy="356440"/>
          </a:xfrm>
          <a:prstGeom prst="rect">
            <a:avLst/>
          </a:prstGeom>
        </p:spPr>
      </p:pic>
      <p:pic>
        <p:nvPicPr>
          <p:cNvPr id="6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38963AA0-5ED9-B5D6-E03B-B67280E49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Lückenfüller">
            <a:extLst>
              <a:ext uri="{FF2B5EF4-FFF2-40B4-BE49-F238E27FC236}">
                <a16:creationId xmlns:a16="http://schemas.microsoft.com/office/drawing/2014/main" id="{D175CFCD-8140-592B-D472-F7CC94409778}"/>
              </a:ext>
            </a:extLst>
          </p:cNvPr>
          <p:cNvSpPr/>
          <p:nvPr/>
        </p:nvSpPr>
        <p:spPr>
          <a:xfrm>
            <a:off x="0" y="13705114"/>
            <a:ext cx="479077" cy="478972"/>
          </a:xfrm>
          <a:prstGeom prst="rect">
            <a:avLst/>
          </a:pr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EEA64C1-85A5-591A-4868-F525CB9B2C5F}"/>
              </a:ext>
            </a:extLst>
          </p:cNvPr>
          <p:cNvSpPr txBox="1"/>
          <p:nvPr/>
        </p:nvSpPr>
        <p:spPr>
          <a:xfrm>
            <a:off x="900000" y="2291139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Voraussetzungen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Kontaktfreudig, freundlich, offen und fröhlich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Teamplayer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Flexibel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Freude an Fremdsprachen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Hygienebewusstsein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70BA42-6AF0-D8D1-A5DF-E4700A55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42884"/>
              <a:gd name="connsiteX1" fmla="*/ 5400000 w 5400000"/>
              <a:gd name="connsiteY1" fmla="*/ 0 h 6842884"/>
              <a:gd name="connsiteX2" fmla="*/ 5400000 w 5400000"/>
              <a:gd name="connsiteY2" fmla="*/ 6842884 h 6842884"/>
              <a:gd name="connsiteX3" fmla="*/ 0 w 5400000"/>
              <a:gd name="connsiteY3" fmla="*/ 6842884 h 68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42884">
                <a:moveTo>
                  <a:pt x="0" y="0"/>
                </a:moveTo>
                <a:lnTo>
                  <a:pt x="5400000" y="0"/>
                </a:lnTo>
                <a:lnTo>
                  <a:pt x="5400000" y="6842884"/>
                </a:lnTo>
                <a:lnTo>
                  <a:pt x="0" y="6842884"/>
                </a:lnTo>
                <a:close/>
              </a:path>
            </a:pathLst>
          </a:custGeom>
        </p:spPr>
      </p:pic>
      <p:pic>
        <p:nvPicPr>
          <p:cNvPr id="6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95AD5D00-0C3B-C88D-1798-43963EC68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BBDEAB96-C151-BA83-C7CC-81A2A9B35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B43EDF0-39F7-E3B9-A63F-3ECB109E782C}"/>
              </a:ext>
            </a:extLst>
          </p:cNvPr>
          <p:cNvGraphicFramePr/>
          <p:nvPr/>
        </p:nvGraphicFramePr>
        <p:xfrm>
          <a:off x="2047874" y="1057275"/>
          <a:ext cx="8112125" cy="5081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627D7A06-12A9-E26F-5CBB-A092F5533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9D9A702-5C0B-2E34-F398-1C726EC0582E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Restaurantfachfrau/-mann EFZ </a:t>
            </a:r>
            <a:b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ReFa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Kommunikativ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Freude am Kontakt mit Menschen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Rasche Auffassungsgabe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Gepflegtes Erscheinungsbild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Auge fürs Detail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D2CE4E2-E0C1-164B-4882-73C47ECE0DEC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7" name="Grafik 6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7D366AC8-70CF-1351-F362-6EA213720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8" name="Grafik 7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97111C2B-A906-0FCE-BE72-12C64DE60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10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8D77DAFD-1A33-B9D6-54EE-F27046529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13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7029F5FE-474C-3DC4-8220-6A91071E2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14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4D81B3B4-EC85-CD53-2B62-F6431F58C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15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A14EE5A0-E577-EAB5-CED8-C7552E8DE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pic>
        <p:nvPicPr>
          <p:cNvPr id="11" name="Grafik 10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CE3FA625-9036-F744-C194-62BD68B4B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-2567"/>
            <a:ext cx="5400000" cy="6858000"/>
          </a:xfrm>
          <a:custGeom>
            <a:avLst/>
            <a:gdLst>
              <a:gd name="connsiteX0" fmla="*/ 0 w 5400000"/>
              <a:gd name="connsiteY0" fmla="*/ 0 h 6842884"/>
              <a:gd name="connsiteX1" fmla="*/ 5400000 w 5400000"/>
              <a:gd name="connsiteY1" fmla="*/ 0 h 6842884"/>
              <a:gd name="connsiteX2" fmla="*/ 5400000 w 5400000"/>
              <a:gd name="connsiteY2" fmla="*/ 6842884 h 6842884"/>
              <a:gd name="connsiteX3" fmla="*/ 0 w 5400000"/>
              <a:gd name="connsiteY3" fmla="*/ 6842884 h 68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42884">
                <a:moveTo>
                  <a:pt x="0" y="0"/>
                </a:moveTo>
                <a:lnTo>
                  <a:pt x="5400000" y="0"/>
                </a:lnTo>
                <a:lnTo>
                  <a:pt x="5400000" y="6842884"/>
                </a:lnTo>
                <a:lnTo>
                  <a:pt x="0" y="6842884"/>
                </a:lnTo>
                <a:close/>
              </a:path>
            </a:pathLst>
          </a:custGeom>
        </p:spPr>
      </p:pic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6114D468-7AA6-2B43-A25E-73EB02506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CEA49367-AABB-BEBF-469C-C89D7D38637E}"/>
              </a:ext>
            </a:extLst>
          </p:cNvPr>
          <p:cNvSpPr txBox="1"/>
          <p:nvPr/>
        </p:nvSpPr>
        <p:spPr>
          <a:xfrm>
            <a:off x="900000" y="2291139"/>
            <a:ext cx="66315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Ergänzungskompetenzen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Jung-Barista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Jung-Barkeeper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Jung-Sommelier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Jung-Chef de Rang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600" i="1" dirty="0">
                <a:latin typeface="Verdana" panose="020B0604030504040204" pitchFamily="34" charset="0"/>
                <a:ea typeface="Verdana" panose="020B0604030504040204" pitchFamily="34" charset="0"/>
              </a:rPr>
              <a:t>Sich festlegen bis Ende erstes Lehrjahr,</a:t>
            </a:r>
          </a:p>
          <a:p>
            <a:r>
              <a:rPr lang="de-CH" sz="1600" i="1" dirty="0">
                <a:latin typeface="Verdana" panose="020B0604030504040204" pitchFamily="34" charset="0"/>
                <a:ea typeface="Verdana" panose="020B0604030504040204" pitchFamily="34" charset="0"/>
              </a:rPr>
              <a:t>EK abhängig vom Lehrbetrieb/Betriebskonzept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6C323B6-5897-BAA5-5B86-3FF87F79E728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6" name="Grafik 5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B4F6FA7E-F472-B4CD-3E3E-23086E578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4" name="Grafik 3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AFA42CB2-C78F-0AB1-DC10-6147F94A7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26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AB3620D0-175C-8BA9-26E9-F80DECD17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27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53236E81-41E8-CECE-4777-D25A742C6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28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4B946747-33A5-1686-3A38-B0B055E85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29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B3AC4810-04D4-BB53-66C3-07E0BA55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pic>
        <p:nvPicPr>
          <p:cNvPr id="7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F4A49BD4-DC46-9331-8CD2-4079283A4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EAD2B5-55F0-CBD8-E965-F81BDE08465A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3" name="Grafik 2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C792995A-CB2D-C94E-25BC-B126E06D8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4" name="Grafik 3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F1160391-85C4-9B57-F6E6-E566F45B7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5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F494E794-B10A-6C5E-9A02-3DEEF4077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6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BCCF4419-AF2C-36A4-23CD-8EC9B27F7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7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0EF2129C-3E05-B707-2E24-69D23D4E6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9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FDD2F741-C7C4-DAFD-1F58-0146987BC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C36518B-79DA-3F51-22D7-7A4C024A789A}"/>
              </a:ext>
            </a:extLst>
          </p:cNvPr>
          <p:cNvSpPr txBox="1"/>
          <p:nvPr/>
        </p:nvSpPr>
        <p:spPr>
          <a:xfrm>
            <a:off x="900000" y="2291139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Köchin / Koch EFZ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Kreativ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Teamplayer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Guter Geschmacksinn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Mag Hygiene &amp; Ordnung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Auge zur Präsentation</a:t>
            </a:r>
          </a:p>
        </p:txBody>
      </p:sp>
      <p:pic>
        <p:nvPicPr>
          <p:cNvPr id="13" name="Grafik 12" descr="Ein Bild, das Person, Essen, Kleidung, Mahlzeit enthält.&#10;&#10;Automatisch generierte Beschreibung">
            <a:extLst>
              <a:ext uri="{FF2B5EF4-FFF2-40B4-BE49-F238E27FC236}">
                <a16:creationId xmlns:a16="http://schemas.microsoft.com/office/drawing/2014/main" id="{6F64D525-8349-6E30-AD6B-0FEEEA2BCF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-7704"/>
            <a:ext cx="5400000" cy="6865703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0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108DD52C-DB1E-0196-6263-5AD268412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fik 12">
            <a:extLst>
              <a:ext uri="{FF2B5EF4-FFF2-40B4-BE49-F238E27FC236}">
                <a16:creationId xmlns:a16="http://schemas.microsoft.com/office/drawing/2014/main" id="{E1791123-C97C-A8AD-7541-0F623387121C}"/>
              </a:ext>
            </a:extLst>
          </p:cNvPr>
          <p:cNvSpPr/>
          <p:nvPr/>
        </p:nvSpPr>
        <p:spPr>
          <a:xfrm>
            <a:off x="5277678" y="-1"/>
            <a:ext cx="6914322" cy="6857999"/>
          </a:xfrm>
          <a:custGeom>
            <a:avLst/>
            <a:gdLst>
              <a:gd name="connsiteX0" fmla="*/ 0 w 6914322"/>
              <a:gd name="connsiteY0" fmla="*/ 0 h 6858000"/>
              <a:gd name="connsiteX1" fmla="*/ 6914322 w 6914322"/>
              <a:gd name="connsiteY1" fmla="*/ 0 h 6858000"/>
              <a:gd name="connsiteX2" fmla="*/ 6914322 w 6914322"/>
              <a:gd name="connsiteY2" fmla="*/ 6858000 h 6858000"/>
              <a:gd name="connsiteX3" fmla="*/ 0 w 69143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4322" h="6858000">
                <a:moveTo>
                  <a:pt x="0" y="0"/>
                </a:moveTo>
                <a:lnTo>
                  <a:pt x="6914322" y="0"/>
                </a:lnTo>
                <a:lnTo>
                  <a:pt x="69143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8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pic>
        <p:nvPicPr>
          <p:cNvPr id="6" name="Grafik 5" descr="Ein Bild, das Text, Diagramm, Screenshot, Plan enthält.&#10;&#10;Automatisch generierte Beschreibung">
            <a:extLst>
              <a:ext uri="{FF2B5EF4-FFF2-40B4-BE49-F238E27FC236}">
                <a16:creationId xmlns:a16="http://schemas.microsoft.com/office/drawing/2014/main" id="{2EC1439D-2F16-29CA-9097-D0D4A144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370" y="1915418"/>
            <a:ext cx="6331213" cy="3475285"/>
          </a:xfrm>
          <a:prstGeom prst="rect">
            <a:avLst/>
          </a:prstGeom>
        </p:spPr>
      </p:pic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99F30769-F8CF-EADD-8E0D-E015A1C12A25}"/>
              </a:ext>
            </a:extLst>
          </p:cNvPr>
          <p:cNvSpPr>
            <a:spLocks noChangeAspect="1"/>
          </p:cNvSpPr>
          <p:nvPr/>
        </p:nvSpPr>
        <p:spPr>
          <a:xfrm>
            <a:off x="1068988" y="2505899"/>
            <a:ext cx="3443798" cy="2884804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36518B-79DA-3F51-22D7-7A4C024A789A}"/>
              </a:ext>
            </a:extLst>
          </p:cNvPr>
          <p:cNvSpPr txBox="1"/>
          <p:nvPr/>
        </p:nvSpPr>
        <p:spPr>
          <a:xfrm>
            <a:off x="1680468" y="3653060"/>
            <a:ext cx="250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Grundriss einer </a:t>
            </a:r>
            <a:b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Grossküche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525185F0-89E6-5FE2-4F93-D59A91A5B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D3E4FFB-E04F-EC9E-6731-2A9A52811E92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Fachfrau/-mann </a:t>
            </a:r>
            <a:b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Hotellerie-Hauswirtschaft EFZ (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FaHo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Ordentlich und Sauber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Kontakt mit Menschen und Kulturen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Talent fürs Organisieren und Planen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Selbstständiges Arbeiten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Geschickt mit technischen Geräten</a:t>
            </a:r>
          </a:p>
        </p:txBody>
      </p:sp>
      <p:pic>
        <p:nvPicPr>
          <p:cNvPr id="9" name="Grafik 8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B24AB531-41DF-34C4-CF4F-8B2FAFC35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CBDD6C95-3DDF-D497-8774-91433CB43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9FA4718D-560C-7BFF-BD2C-D73AE15A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978" y="4915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C6FAD55-6862-1C33-D1CF-A09B2CAD2DA9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Systemgastronomie-</a:t>
            </a:r>
            <a:b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fachfrau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/-mann EFZ (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SyGa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Gut organisierte Arbeit im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Freude am Berechnen und Budgetieren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Interesse an Speisen und deren Zubereitung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Kontakt mit Gästen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Rasche Auffassungsgabe</a:t>
            </a:r>
          </a:p>
        </p:txBody>
      </p:sp>
      <p:pic>
        <p:nvPicPr>
          <p:cNvPr id="10" name="Grafik 9" descr="Ein Bild, das Person, Kleidung, Mann, Essen enthält.&#10;&#10;Automatisch generierte Beschreibung">
            <a:extLst>
              <a:ext uri="{FF2B5EF4-FFF2-40B4-BE49-F238E27FC236}">
                <a16:creationId xmlns:a16="http://schemas.microsoft.com/office/drawing/2014/main" id="{B27EBE80-0A81-B545-A72E-765F3B905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FFEEB1C7-0FB8-433A-4BB8-13EB431C3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95D5A937-A5B4-1310-BCC0-D2D5D3EF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BD96E1-98C9-42EA-7BBC-E1609DCFD81A}"/>
              </a:ext>
            </a:extLst>
          </p:cNvPr>
          <p:cNvSpPr txBox="1"/>
          <p:nvPr/>
        </p:nvSpPr>
        <p:spPr>
          <a:xfrm>
            <a:off x="6323658" y="1692000"/>
            <a:ext cx="66315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Eidgenössisches Berufsattest (EBA)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Restaurantangestellte/r EBA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Küchenangestellte/r EBA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Praktiker/in Hotellerie-Hauswirtschaft EBA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Systemgastronomiepraktiker/in EBA </a:t>
            </a: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   (ab 2025)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Dauer: 2 Jahre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Durchlässigkeit: in das zweite Lehrjahr der Grundbildung mit EFZ</a:t>
            </a:r>
          </a:p>
        </p:txBody>
      </p:sp>
      <p:pic>
        <p:nvPicPr>
          <p:cNvPr id="13" name="!! Logo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397744F0-B85C-EE7F-731A-44B1D77F3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1">
            <a:extLst>
              <a:ext uri="{FF2B5EF4-FFF2-40B4-BE49-F238E27FC236}">
                <a16:creationId xmlns:a16="http://schemas.microsoft.com/office/drawing/2014/main" id="{2ACBBCFA-055F-F861-213E-C4EE4E41A83F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65E98A8-55BD-C958-9A1E-650788AC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/>
        </p:blipFill>
        <p:spPr>
          <a:xfrm>
            <a:off x="3591725" y="433174"/>
            <a:ext cx="3561095" cy="3428405"/>
          </a:xfrm>
          <a:custGeom>
            <a:avLst/>
            <a:gdLst>
              <a:gd name="connsiteX0" fmla="*/ 1350429 w 3561095"/>
              <a:gd name="connsiteY0" fmla="*/ 109 h 3428405"/>
              <a:gd name="connsiteX1" fmla="*/ 1694276 w 3561095"/>
              <a:gd name="connsiteY1" fmla="*/ 53938 h 3428405"/>
              <a:gd name="connsiteX2" fmla="*/ 2126118 w 3561095"/>
              <a:gd name="connsiteY2" fmla="*/ 248026 h 3428405"/>
              <a:gd name="connsiteX3" fmla="*/ 3500670 w 3561095"/>
              <a:gd name="connsiteY3" fmla="*/ 2020920 h 3428405"/>
              <a:gd name="connsiteX4" fmla="*/ 3524748 w 3561095"/>
              <a:gd name="connsiteY4" fmla="*/ 2677715 h 3428405"/>
              <a:gd name="connsiteX5" fmla="*/ 3524793 w 3561095"/>
              <a:gd name="connsiteY5" fmla="*/ 2677748 h 3428405"/>
              <a:gd name="connsiteX6" fmla="*/ 3063740 w 3561095"/>
              <a:gd name="connsiteY6" fmla="*/ 3072442 h 3428405"/>
              <a:gd name="connsiteX7" fmla="*/ 2978428 w 3561095"/>
              <a:gd name="connsiteY7" fmla="*/ 3093005 h 3428405"/>
              <a:gd name="connsiteX8" fmla="*/ 2746946 w 3561095"/>
              <a:gd name="connsiteY8" fmla="*/ 3132157 h 3428405"/>
              <a:gd name="connsiteX9" fmla="*/ 2624329 w 3561095"/>
              <a:gd name="connsiteY9" fmla="*/ 3144643 h 3428405"/>
              <a:gd name="connsiteX10" fmla="*/ 1405989 w 3561095"/>
              <a:gd name="connsiteY10" fmla="*/ 3275469 h 3428405"/>
              <a:gd name="connsiteX11" fmla="*/ 1015446 w 3561095"/>
              <a:gd name="connsiteY11" fmla="*/ 3418923 h 3428405"/>
              <a:gd name="connsiteX12" fmla="*/ 118187 w 3561095"/>
              <a:gd name="connsiteY12" fmla="*/ 2847474 h 3428405"/>
              <a:gd name="connsiteX13" fmla="*/ 95591 w 3561095"/>
              <a:gd name="connsiteY13" fmla="*/ 1817063 h 3428405"/>
              <a:gd name="connsiteX14" fmla="*/ 639133 w 3561095"/>
              <a:gd name="connsiteY14" fmla="*/ 601228 h 3428405"/>
              <a:gd name="connsiteX15" fmla="*/ 1170230 w 3561095"/>
              <a:gd name="connsiteY15" fmla="*/ 17806 h 3428405"/>
              <a:gd name="connsiteX16" fmla="*/ 1234899 w 3561095"/>
              <a:gd name="connsiteY16" fmla="*/ 6259 h 3428405"/>
              <a:gd name="connsiteX17" fmla="*/ 1350429 w 3561095"/>
              <a:gd name="connsiteY17" fmla="*/ 109 h 34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1095" h="3428405">
                <a:moveTo>
                  <a:pt x="1350429" y="109"/>
                </a:moveTo>
                <a:cubicBezTo>
                  <a:pt x="1466867" y="1899"/>
                  <a:pt x="1584891" y="25594"/>
                  <a:pt x="1694276" y="53938"/>
                </a:cubicBezTo>
                <a:cubicBezTo>
                  <a:pt x="1862630" y="97584"/>
                  <a:pt x="1979999" y="150099"/>
                  <a:pt x="2126118" y="248026"/>
                </a:cubicBezTo>
                <a:cubicBezTo>
                  <a:pt x="2747433" y="664554"/>
                  <a:pt x="3307333" y="1285864"/>
                  <a:pt x="3500670" y="2020920"/>
                </a:cubicBezTo>
                <a:cubicBezTo>
                  <a:pt x="3575857" y="2306791"/>
                  <a:pt x="3577309" y="2519265"/>
                  <a:pt x="3524748" y="2677715"/>
                </a:cubicBezTo>
                <a:lnTo>
                  <a:pt x="3524793" y="2677748"/>
                </a:lnTo>
                <a:cubicBezTo>
                  <a:pt x="3453684" y="2892129"/>
                  <a:pt x="3283715" y="3007657"/>
                  <a:pt x="3063740" y="3072442"/>
                </a:cubicBezTo>
                <a:lnTo>
                  <a:pt x="2978428" y="3093005"/>
                </a:lnTo>
                <a:lnTo>
                  <a:pt x="2746946" y="3132157"/>
                </a:lnTo>
                <a:lnTo>
                  <a:pt x="2624329" y="3144643"/>
                </a:lnTo>
                <a:cubicBezTo>
                  <a:pt x="2204495" y="3178580"/>
                  <a:pt x="1731683" y="3156505"/>
                  <a:pt x="1405989" y="3275469"/>
                </a:cubicBezTo>
                <a:cubicBezTo>
                  <a:pt x="1275458" y="3323156"/>
                  <a:pt x="1152058" y="3393648"/>
                  <a:pt x="1015446" y="3418923"/>
                </a:cubicBezTo>
                <a:cubicBezTo>
                  <a:pt x="636697" y="3488915"/>
                  <a:pt x="282382" y="3158705"/>
                  <a:pt x="118187" y="2847474"/>
                </a:cubicBezTo>
                <a:cubicBezTo>
                  <a:pt x="-50893" y="2526963"/>
                  <a:pt x="-20310" y="2149570"/>
                  <a:pt x="95591" y="1817063"/>
                </a:cubicBezTo>
                <a:cubicBezTo>
                  <a:pt x="241602" y="1398221"/>
                  <a:pt x="479205" y="1017352"/>
                  <a:pt x="639133" y="601228"/>
                </a:cubicBezTo>
                <a:cubicBezTo>
                  <a:pt x="745196" y="325201"/>
                  <a:pt x="854193" y="90936"/>
                  <a:pt x="1170230" y="17806"/>
                </a:cubicBezTo>
                <a:cubicBezTo>
                  <a:pt x="1191559" y="12874"/>
                  <a:pt x="1213137" y="9065"/>
                  <a:pt x="1234899" y="6259"/>
                </a:cubicBezTo>
                <a:cubicBezTo>
                  <a:pt x="1272980" y="1349"/>
                  <a:pt x="1311616" y="-488"/>
                  <a:pt x="1350429" y="109"/>
                </a:cubicBezTo>
                <a:close/>
              </a:path>
            </a:pathLst>
          </a:cu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502DBC5-D083-E6DC-912F-3C2086DD0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0516" y="3859312"/>
            <a:ext cx="3111854" cy="2812968"/>
          </a:xfrm>
          <a:custGeom>
            <a:avLst/>
            <a:gdLst>
              <a:gd name="connsiteX0" fmla="*/ 1740038 w 3111854"/>
              <a:gd name="connsiteY0" fmla="*/ 454 h 2812968"/>
              <a:gd name="connsiteX1" fmla="*/ 2044979 w 3111854"/>
              <a:gd name="connsiteY1" fmla="*/ 28982 h 2812968"/>
              <a:gd name="connsiteX2" fmla="*/ 2411214 w 3111854"/>
              <a:gd name="connsiteY2" fmla="*/ 198594 h 2812968"/>
              <a:gd name="connsiteX3" fmla="*/ 2746915 w 3111854"/>
              <a:gd name="connsiteY3" fmla="*/ 580348 h 2812968"/>
              <a:gd name="connsiteX4" fmla="*/ 3111734 w 3111854"/>
              <a:gd name="connsiteY4" fmla="*/ 1781122 h 2812968"/>
              <a:gd name="connsiteX5" fmla="*/ 2586689 w 3111854"/>
              <a:gd name="connsiteY5" fmla="*/ 2787239 h 2812968"/>
              <a:gd name="connsiteX6" fmla="*/ 1587798 w 3111854"/>
              <a:gd name="connsiteY6" fmla="*/ 2429050 h 2812968"/>
              <a:gd name="connsiteX7" fmla="*/ 295673 w 3111854"/>
              <a:gd name="connsiteY7" fmla="*/ 1617703 h 2812968"/>
              <a:gd name="connsiteX8" fmla="*/ 122022 w 3111854"/>
              <a:gd name="connsiteY8" fmla="*/ 974683 h 2812968"/>
              <a:gd name="connsiteX9" fmla="*/ 121994 w 3111854"/>
              <a:gd name="connsiteY9" fmla="*/ 974642 h 2812968"/>
              <a:gd name="connsiteX10" fmla="*/ 856762 w 3111854"/>
              <a:gd name="connsiteY10" fmla="*/ 260761 h 2812968"/>
              <a:gd name="connsiteX11" fmla="*/ 1740038 w 3111854"/>
              <a:gd name="connsiteY11" fmla="*/ 454 h 28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1854" h="2812968">
                <a:moveTo>
                  <a:pt x="1740038" y="454"/>
                </a:moveTo>
                <a:cubicBezTo>
                  <a:pt x="1843734" y="-2170"/>
                  <a:pt x="1946356" y="6498"/>
                  <a:pt x="2044979" y="28982"/>
                </a:cubicBezTo>
                <a:cubicBezTo>
                  <a:pt x="2176476" y="58962"/>
                  <a:pt x="2300865" y="113503"/>
                  <a:pt x="2411214" y="198594"/>
                </a:cubicBezTo>
                <a:cubicBezTo>
                  <a:pt x="2546071" y="302590"/>
                  <a:pt x="2654862" y="437061"/>
                  <a:pt x="2746915" y="580348"/>
                </a:cubicBezTo>
                <a:cubicBezTo>
                  <a:pt x="2976051" y="936919"/>
                  <a:pt x="3107117" y="1357295"/>
                  <a:pt x="3111734" y="1781122"/>
                </a:cubicBezTo>
                <a:cubicBezTo>
                  <a:pt x="3115950" y="2168565"/>
                  <a:pt x="3011097" y="2661664"/>
                  <a:pt x="2586689" y="2787239"/>
                </a:cubicBezTo>
                <a:cubicBezTo>
                  <a:pt x="2226261" y="2893867"/>
                  <a:pt x="1851318" y="2648479"/>
                  <a:pt x="1587798" y="2429050"/>
                </a:cubicBezTo>
                <a:cubicBezTo>
                  <a:pt x="1056897" y="1987021"/>
                  <a:pt x="788444" y="1759945"/>
                  <a:pt x="295673" y="1617703"/>
                </a:cubicBezTo>
                <a:cubicBezTo>
                  <a:pt x="-80019" y="1509250"/>
                  <a:pt x="-49630" y="1304716"/>
                  <a:pt x="122022" y="974683"/>
                </a:cubicBezTo>
                <a:lnTo>
                  <a:pt x="121994" y="974642"/>
                </a:lnTo>
                <a:cubicBezTo>
                  <a:pt x="176809" y="869277"/>
                  <a:pt x="324533" y="563299"/>
                  <a:pt x="856762" y="260761"/>
                </a:cubicBezTo>
                <a:cubicBezTo>
                  <a:pt x="1108203" y="117821"/>
                  <a:pt x="1428952" y="8326"/>
                  <a:pt x="1740038" y="454"/>
                </a:cubicBez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5ACFD5A-DE0C-4BC0-60DD-F27368DC6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821" y="906055"/>
            <a:ext cx="3531697" cy="2832703"/>
          </a:xfrm>
          <a:custGeom>
            <a:avLst/>
            <a:gdLst>
              <a:gd name="connsiteX0" fmla="*/ 733254 w 3531697"/>
              <a:gd name="connsiteY0" fmla="*/ 521 h 2832703"/>
              <a:gd name="connsiteX1" fmla="*/ 1474218 w 3531697"/>
              <a:gd name="connsiteY1" fmla="*/ 161813 h 2832703"/>
              <a:gd name="connsiteX2" fmla="*/ 3103700 w 3531697"/>
              <a:gd name="connsiteY2" fmla="*/ 565850 h 2832703"/>
              <a:gd name="connsiteX3" fmla="*/ 3506201 w 3531697"/>
              <a:gd name="connsiteY3" fmla="*/ 1178316 h 2832703"/>
              <a:gd name="connsiteX4" fmla="*/ 3506245 w 3531697"/>
              <a:gd name="connsiteY4" fmla="*/ 1178349 h 2832703"/>
              <a:gd name="connsiteX5" fmla="*/ 2983532 w 3531697"/>
              <a:gd name="connsiteY5" fmla="*/ 2177079 h 2832703"/>
              <a:gd name="connsiteX6" fmla="*/ 2149708 w 3531697"/>
              <a:gd name="connsiteY6" fmla="*/ 2752728 h 2832703"/>
              <a:gd name="connsiteX7" fmla="*/ 1821152 w 3531697"/>
              <a:gd name="connsiteY7" fmla="*/ 2827706 h 2832703"/>
              <a:gd name="connsiteX8" fmla="*/ 1380039 w 3531697"/>
              <a:gd name="connsiteY8" fmla="*/ 2776274 h 2832703"/>
              <a:gd name="connsiteX9" fmla="*/ 897937 w 3531697"/>
              <a:gd name="connsiteY9" fmla="*/ 2492598 h 2832703"/>
              <a:gd name="connsiteX10" fmla="*/ 103928 w 3531697"/>
              <a:gd name="connsiteY10" fmla="*/ 1362814 h 2832703"/>
              <a:gd name="connsiteX11" fmla="*/ 306986 w 3531697"/>
              <a:gd name="connsiteY11" fmla="*/ 130686 h 2832703"/>
              <a:gd name="connsiteX12" fmla="*/ 733254 w 3531697"/>
              <a:gd name="connsiteY12" fmla="*/ 521 h 28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1697" h="2832703">
                <a:moveTo>
                  <a:pt x="733254" y="521"/>
                </a:moveTo>
                <a:cubicBezTo>
                  <a:pt x="986655" y="-7335"/>
                  <a:pt x="1254927" y="75060"/>
                  <a:pt x="1474218" y="161813"/>
                </a:cubicBezTo>
                <a:cubicBezTo>
                  <a:pt x="2181076" y="441410"/>
                  <a:pt x="2539725" y="586514"/>
                  <a:pt x="3103700" y="565850"/>
                </a:cubicBezTo>
                <a:cubicBezTo>
                  <a:pt x="3533681" y="550102"/>
                  <a:pt x="3572206" y="774343"/>
                  <a:pt x="3506201" y="1178316"/>
                </a:cubicBezTo>
                <a:lnTo>
                  <a:pt x="3506245" y="1178349"/>
                </a:lnTo>
                <a:cubicBezTo>
                  <a:pt x="3485158" y="1307325"/>
                  <a:pt x="3435895" y="1677929"/>
                  <a:pt x="2983532" y="2177079"/>
                </a:cubicBezTo>
                <a:cubicBezTo>
                  <a:pt x="2769827" y="2412905"/>
                  <a:pt x="2472180" y="2637590"/>
                  <a:pt x="2149708" y="2752728"/>
                </a:cubicBezTo>
                <a:cubicBezTo>
                  <a:pt x="2042218" y="2791107"/>
                  <a:pt x="1931969" y="2817315"/>
                  <a:pt x="1821152" y="2827706"/>
                </a:cubicBezTo>
                <a:cubicBezTo>
                  <a:pt x="1673396" y="2841560"/>
                  <a:pt x="1524629" y="2827296"/>
                  <a:pt x="1380039" y="2776274"/>
                </a:cubicBezTo>
                <a:cubicBezTo>
                  <a:pt x="1203333" y="2713914"/>
                  <a:pt x="1043403" y="2610740"/>
                  <a:pt x="897937" y="2492598"/>
                </a:cubicBezTo>
                <a:cubicBezTo>
                  <a:pt x="535881" y="2198624"/>
                  <a:pt x="254410" y="1804250"/>
                  <a:pt x="103928" y="1362814"/>
                </a:cubicBezTo>
                <a:cubicBezTo>
                  <a:pt x="-33629" y="959271"/>
                  <a:pt x="-93489" y="407803"/>
                  <a:pt x="306986" y="130686"/>
                </a:cubicBezTo>
                <a:cubicBezTo>
                  <a:pt x="434527" y="42439"/>
                  <a:pt x="581214" y="5235"/>
                  <a:pt x="733254" y="521"/>
                </a:cubicBezTo>
                <a:close/>
              </a:path>
            </a:pathLst>
          </a:cu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5C41FE2-0BE6-364C-8D35-1F644A8B1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363" y="3726651"/>
            <a:ext cx="3422756" cy="2643940"/>
          </a:xfrm>
          <a:custGeom>
            <a:avLst/>
            <a:gdLst>
              <a:gd name="connsiteX0" fmla="*/ 3044557 w 3422756"/>
              <a:gd name="connsiteY0" fmla="*/ 350 h 2643940"/>
              <a:gd name="connsiteX1" fmla="*/ 3384994 w 3422756"/>
              <a:gd name="connsiteY1" fmla="*/ 439923 h 2643940"/>
              <a:gd name="connsiteX2" fmla="*/ 3385045 w 3422756"/>
              <a:gd name="connsiteY2" fmla="*/ 439936 h 2643940"/>
              <a:gd name="connsiteX3" fmla="*/ 3264563 w 3422756"/>
              <a:gd name="connsiteY3" fmla="*/ 1500341 h 2643940"/>
              <a:gd name="connsiteX4" fmla="*/ 2440796 w 3422756"/>
              <a:gd name="connsiteY4" fmla="*/ 2511604 h 2643940"/>
              <a:gd name="connsiteX5" fmla="*/ 2022579 w 3422756"/>
              <a:gd name="connsiteY5" fmla="*/ 2639490 h 2643940"/>
              <a:gd name="connsiteX6" fmla="*/ 1484982 w 3422756"/>
              <a:gd name="connsiteY6" fmla="*/ 2584168 h 2643940"/>
              <a:gd name="connsiteX7" fmla="*/ 365043 w 3422756"/>
              <a:gd name="connsiteY7" fmla="*/ 1924771 h 2643940"/>
              <a:gd name="connsiteX8" fmla="*/ 113037 w 3422756"/>
              <a:gd name="connsiteY8" fmla="*/ 788822 h 2643940"/>
              <a:gd name="connsiteX9" fmla="*/ 1182528 w 3422756"/>
              <a:gd name="connsiteY9" fmla="*/ 360396 h 2643940"/>
              <a:gd name="connsiteX10" fmla="*/ 2803199 w 3422756"/>
              <a:gd name="connsiteY10" fmla="*/ 71565 h 2643940"/>
              <a:gd name="connsiteX11" fmla="*/ 3044557 w 3422756"/>
              <a:gd name="connsiteY11" fmla="*/ 350 h 26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2756" h="2643940">
                <a:moveTo>
                  <a:pt x="3044557" y="350"/>
                </a:moveTo>
                <a:cubicBezTo>
                  <a:pt x="3242749" y="-8764"/>
                  <a:pt x="3322638" y="160762"/>
                  <a:pt x="3384994" y="439923"/>
                </a:cubicBezTo>
                <a:lnTo>
                  <a:pt x="3385045" y="439936"/>
                </a:lnTo>
                <a:cubicBezTo>
                  <a:pt x="3411577" y="558777"/>
                  <a:pt x="3498089" y="895846"/>
                  <a:pt x="3264563" y="1500341"/>
                </a:cubicBezTo>
                <a:cubicBezTo>
                  <a:pt x="3117475" y="1881130"/>
                  <a:pt x="2828051" y="2303118"/>
                  <a:pt x="2440796" y="2511604"/>
                </a:cubicBezTo>
                <a:cubicBezTo>
                  <a:pt x="2311710" y="2581100"/>
                  <a:pt x="2171756" y="2626873"/>
                  <a:pt x="2022579" y="2639490"/>
                </a:cubicBezTo>
                <a:cubicBezTo>
                  <a:pt x="1840265" y="2654906"/>
                  <a:pt x="1658715" y="2628776"/>
                  <a:pt x="1484982" y="2584168"/>
                </a:cubicBezTo>
                <a:cubicBezTo>
                  <a:pt x="1052603" y="2473203"/>
                  <a:pt x="657760" y="2244706"/>
                  <a:pt x="365043" y="1924771"/>
                </a:cubicBezTo>
                <a:cubicBezTo>
                  <a:pt x="97458" y="1632295"/>
                  <a:pt x="-152030" y="1182653"/>
                  <a:pt x="113037" y="788822"/>
                </a:cubicBezTo>
                <a:cubicBezTo>
                  <a:pt x="338157" y="454373"/>
                  <a:pt x="815222" y="378153"/>
                  <a:pt x="1182528" y="360396"/>
                </a:cubicBezTo>
                <a:cubicBezTo>
                  <a:pt x="1922494" y="324584"/>
                  <a:pt x="2299089" y="309192"/>
                  <a:pt x="2803199" y="71565"/>
                </a:cubicBezTo>
                <a:cubicBezTo>
                  <a:pt x="2899284" y="26274"/>
                  <a:pt x="2978493" y="3388"/>
                  <a:pt x="3044557" y="350"/>
                </a:cubicBezTo>
                <a:close/>
              </a:path>
            </a:pathLst>
          </a:cu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1A16522-4D3F-4C86-5FE1-0C740C4A9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717" y="3882195"/>
            <a:ext cx="2970574" cy="2488396"/>
          </a:xfrm>
          <a:custGeom>
            <a:avLst/>
            <a:gdLst>
              <a:gd name="connsiteX0" fmla="*/ 1340073 w 2970574"/>
              <a:gd name="connsiteY0" fmla="*/ 261 h 2488396"/>
              <a:gd name="connsiteX1" fmla="*/ 2381860 w 2970574"/>
              <a:gd name="connsiteY1" fmla="*/ 433361 h 2488396"/>
              <a:gd name="connsiteX2" fmla="*/ 2919720 w 2970574"/>
              <a:gd name="connsiteY2" fmla="*/ 1222112 h 2488396"/>
              <a:gd name="connsiteX3" fmla="*/ 2919687 w 2970574"/>
              <a:gd name="connsiteY3" fmla="*/ 1222145 h 2488396"/>
              <a:gd name="connsiteX4" fmla="*/ 2641252 w 2970574"/>
              <a:gd name="connsiteY4" fmla="*/ 1776873 h 2488396"/>
              <a:gd name="connsiteX5" fmla="*/ 1310128 w 2970574"/>
              <a:gd name="connsiteY5" fmla="*/ 2276810 h 2488396"/>
              <a:gd name="connsiteX6" fmla="*/ 331240 w 2970574"/>
              <a:gd name="connsiteY6" fmla="*/ 2417660 h 2488396"/>
              <a:gd name="connsiteX7" fmla="*/ 39363 w 2970574"/>
              <a:gd name="connsiteY7" fmla="*/ 1401178 h 2488396"/>
              <a:gd name="connsiteX8" fmla="*/ 596331 w 2970574"/>
              <a:gd name="connsiteY8" fmla="*/ 372838 h 2488396"/>
              <a:gd name="connsiteX9" fmla="*/ 974036 w 2970574"/>
              <a:gd name="connsiteY9" fmla="*/ 86858 h 2488396"/>
              <a:gd name="connsiteX10" fmla="*/ 1340073 w 2970574"/>
              <a:gd name="connsiteY10" fmla="*/ 261 h 24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0574" h="2488396">
                <a:moveTo>
                  <a:pt x="1340073" y="261"/>
                </a:moveTo>
                <a:cubicBezTo>
                  <a:pt x="1717062" y="-8323"/>
                  <a:pt x="2111259" y="196859"/>
                  <a:pt x="2381860" y="433361"/>
                </a:cubicBezTo>
                <a:cubicBezTo>
                  <a:pt x="2811455" y="808792"/>
                  <a:pt x="2889309" y="1115693"/>
                  <a:pt x="2919720" y="1222112"/>
                </a:cubicBezTo>
                <a:lnTo>
                  <a:pt x="2919687" y="1222145"/>
                </a:lnTo>
                <a:cubicBezTo>
                  <a:pt x="3014904" y="1555469"/>
                  <a:pt x="3004525" y="1747880"/>
                  <a:pt x="2641252" y="1776873"/>
                </a:cubicBezTo>
                <a:cubicBezTo>
                  <a:pt x="2164772" y="1814894"/>
                  <a:pt x="1877311" y="1972183"/>
                  <a:pt x="1310128" y="2276810"/>
                </a:cubicBezTo>
                <a:cubicBezTo>
                  <a:pt x="1028596" y="2428037"/>
                  <a:pt x="640480" y="2582196"/>
                  <a:pt x="331240" y="2417660"/>
                </a:cubicBezTo>
                <a:cubicBezTo>
                  <a:pt x="-32890" y="2223898"/>
                  <a:pt x="-36712" y="1754140"/>
                  <a:pt x="39363" y="1401178"/>
                </a:cubicBezTo>
                <a:cubicBezTo>
                  <a:pt x="122587" y="1015072"/>
                  <a:pt x="320632" y="655686"/>
                  <a:pt x="596331" y="372838"/>
                </a:cubicBezTo>
                <a:cubicBezTo>
                  <a:pt x="707099" y="259170"/>
                  <a:pt x="831507" y="156672"/>
                  <a:pt x="974036" y="86858"/>
                </a:cubicBezTo>
                <a:cubicBezTo>
                  <a:pt x="1090660" y="29736"/>
                  <a:pt x="1214411" y="3123"/>
                  <a:pt x="1340073" y="261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A5650-BFAF-5A6F-AD63-F4D80E44C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64" y="1464567"/>
            <a:ext cx="2424864" cy="2227907"/>
          </a:xfrm>
          <a:custGeom>
            <a:avLst/>
            <a:gdLst>
              <a:gd name="connsiteX0" fmla="*/ 1321888 w 2424864"/>
              <a:gd name="connsiteY0" fmla="*/ 13 h 2227907"/>
              <a:gd name="connsiteX1" fmla="*/ 1595274 w 2424864"/>
              <a:gd name="connsiteY1" fmla="*/ 47096 h 2227907"/>
              <a:gd name="connsiteX2" fmla="*/ 2066685 w 2424864"/>
              <a:gd name="connsiteY2" fmla="*/ 532488 h 2227907"/>
              <a:gd name="connsiteX3" fmla="*/ 2348738 w 2424864"/>
              <a:gd name="connsiteY3" fmla="*/ 1360079 h 2227907"/>
              <a:gd name="connsiteX4" fmla="*/ 2354115 w 2424864"/>
              <a:gd name="connsiteY4" fmla="*/ 1878002 h 2227907"/>
              <a:gd name="connsiteX5" fmla="*/ 2328179 w 2424864"/>
              <a:gd name="connsiteY5" fmla="*/ 1912458 h 2227907"/>
              <a:gd name="connsiteX6" fmla="*/ 2085969 w 2424864"/>
              <a:gd name="connsiteY6" fmla="*/ 2094852 h 2227907"/>
              <a:gd name="connsiteX7" fmla="*/ 1791564 w 2424864"/>
              <a:gd name="connsiteY7" fmla="*/ 2194536 h 2227907"/>
              <a:gd name="connsiteX8" fmla="*/ 338185 w 2424864"/>
              <a:gd name="connsiteY8" fmla="*/ 1956374 h 2227907"/>
              <a:gd name="connsiteX9" fmla="*/ 33050 w 2424864"/>
              <a:gd name="connsiteY9" fmla="*/ 1651306 h 2227907"/>
              <a:gd name="connsiteX10" fmla="*/ 33014 w 2424864"/>
              <a:gd name="connsiteY10" fmla="*/ 1651311 h 2227907"/>
              <a:gd name="connsiteX11" fmla="*/ 78308 w 2424864"/>
              <a:gd name="connsiteY11" fmla="*/ 1255445 h 2227907"/>
              <a:gd name="connsiteX12" fmla="*/ 110141 w 2424864"/>
              <a:gd name="connsiteY12" fmla="*/ 1207427 h 2227907"/>
              <a:gd name="connsiteX13" fmla="*/ 203953 w 2424864"/>
              <a:gd name="connsiteY13" fmla="*/ 1085139 h 2227907"/>
              <a:gd name="connsiteX14" fmla="*/ 257335 w 2424864"/>
              <a:gd name="connsiteY14" fmla="*/ 1024330 h 2227907"/>
              <a:gd name="connsiteX15" fmla="*/ 784720 w 2424864"/>
              <a:gd name="connsiteY15" fmla="*/ 416878 h 2227907"/>
              <a:gd name="connsiteX16" fmla="*/ 908401 w 2424864"/>
              <a:gd name="connsiteY16" fmla="*/ 173341 h 2227907"/>
              <a:gd name="connsiteX17" fmla="*/ 1321888 w 2424864"/>
              <a:gd name="connsiteY17" fmla="*/ 13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4864" h="2227907">
                <a:moveTo>
                  <a:pt x="1321888" y="13"/>
                </a:moveTo>
                <a:cubicBezTo>
                  <a:pt x="1417678" y="558"/>
                  <a:pt x="1513501" y="18494"/>
                  <a:pt x="1595274" y="47096"/>
                </a:cubicBezTo>
                <a:cubicBezTo>
                  <a:pt x="1819832" y="125648"/>
                  <a:pt x="1973803" y="320793"/>
                  <a:pt x="2066685" y="532488"/>
                </a:cubicBezTo>
                <a:cubicBezTo>
                  <a:pt x="2183678" y="799153"/>
                  <a:pt x="2239654" y="1088498"/>
                  <a:pt x="2348738" y="1360079"/>
                </a:cubicBezTo>
                <a:cubicBezTo>
                  <a:pt x="2421107" y="1540216"/>
                  <a:pt x="2473401" y="1701582"/>
                  <a:pt x="2354115" y="1878002"/>
                </a:cubicBezTo>
                <a:cubicBezTo>
                  <a:pt x="2346063" y="1889907"/>
                  <a:pt x="2337389" y="1901384"/>
                  <a:pt x="2328179" y="1912458"/>
                </a:cubicBezTo>
                <a:cubicBezTo>
                  <a:pt x="2263709" y="1989984"/>
                  <a:pt x="2172994" y="2047837"/>
                  <a:pt x="2085969" y="2094852"/>
                </a:cubicBezTo>
                <a:cubicBezTo>
                  <a:pt x="1985507" y="2149111"/>
                  <a:pt x="1905596" y="2176317"/>
                  <a:pt x="1791564" y="2194536"/>
                </a:cubicBezTo>
                <a:cubicBezTo>
                  <a:pt x="1306625" y="2271941"/>
                  <a:pt x="759692" y="2223424"/>
                  <a:pt x="338185" y="1956374"/>
                </a:cubicBezTo>
                <a:cubicBezTo>
                  <a:pt x="174260" y="1852514"/>
                  <a:pt x="78595" y="1750992"/>
                  <a:pt x="33050" y="1651306"/>
                </a:cubicBezTo>
                <a:lnTo>
                  <a:pt x="33014" y="1651311"/>
                </a:lnTo>
                <a:cubicBezTo>
                  <a:pt x="-28611" y="1516439"/>
                  <a:pt x="1485" y="1384917"/>
                  <a:pt x="78308" y="1255445"/>
                </a:cubicBezTo>
                <a:lnTo>
                  <a:pt x="110141" y="1207427"/>
                </a:lnTo>
                <a:lnTo>
                  <a:pt x="203953" y="1085139"/>
                </a:lnTo>
                <a:lnTo>
                  <a:pt x="257335" y="1024330"/>
                </a:lnTo>
                <a:cubicBezTo>
                  <a:pt x="444051" y="820364"/>
                  <a:pt x="681276" y="619653"/>
                  <a:pt x="784720" y="416878"/>
                </a:cubicBezTo>
                <a:cubicBezTo>
                  <a:pt x="826174" y="335606"/>
                  <a:pt x="854006" y="246554"/>
                  <a:pt x="908401" y="173341"/>
                </a:cubicBezTo>
                <a:cubicBezTo>
                  <a:pt x="1002679" y="46503"/>
                  <a:pt x="1162238" y="-896"/>
                  <a:pt x="1321888" y="13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B96166CF-8C5F-5EFF-88F1-92CC73099D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80FA0E3E-DE21-E306-62AA-ADE0511415C2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Kauffrau/-mann EFZ HGT </a:t>
            </a:r>
          </a:p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(Hotel-Gastro-Tourismus)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Organisationstalent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Kommunikativ und sprachgewandt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Schätzt gute Umgangsformen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Selbstsicher und freundlich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Freude am Umgang mit Zahlen</a:t>
            </a:r>
          </a:p>
        </p:txBody>
      </p:sp>
      <p:pic>
        <p:nvPicPr>
          <p:cNvPr id="9" name="Grafik 8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8F789B5A-7EAC-EDC2-5E16-E8CBA9240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8ADA37A6-CF16-6DC4-DDD0-19F70516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AE2AB0A0-347F-6BC5-2A97-56DA26B7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BD8313-DDFF-4356-1B39-3E2B32E74DCD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Hotel-Kommunikations-</a:t>
            </a:r>
          </a:p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fachfrau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/-mann EFZ (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HoKo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Selbstsicheres Auftreten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Kontakt mit Menschen und Kulturen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Kommunikativ und sprachgewandt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Flexibel und vernetztes denken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Organisationstalent</a:t>
            </a:r>
          </a:p>
        </p:txBody>
      </p:sp>
      <p:pic>
        <p:nvPicPr>
          <p:cNvPr id="9" name="Grafik 8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E8695D65-9A6A-41E6-F451-06AC0572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95FD2628-773F-C77F-C69A-A7BD73DE5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CBD8313-DDFF-4356-1B39-3E2B32E74DCD}"/>
              </a:ext>
            </a:extLst>
          </p:cNvPr>
          <p:cNvSpPr txBox="1"/>
          <p:nvPr/>
        </p:nvSpPr>
        <p:spPr>
          <a:xfrm>
            <a:off x="900000" y="2291139"/>
            <a:ext cx="66315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Schulisch organisierte Grundbildung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Kauffrau/-mann EFZ HGT (Minerva)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Hotel-Kommunikationsfachfrau/-mann </a:t>
            </a:r>
            <a:b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(EHL SSTH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Passugg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2 Jahre Schule, 1 Jahr Praktikum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Organisierter Praktikumsplatz inkl. Betreuung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Gleicher Abschluss nach 3 Jahren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Kostenpflichtig</a:t>
            </a:r>
          </a:p>
        </p:txBody>
      </p:sp>
      <p:pic>
        <p:nvPicPr>
          <p:cNvPr id="12" name="Grafik 11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111D0DB0-5F99-E8B2-5E85-F3B55AF92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3429000"/>
            <a:ext cx="5400000" cy="3429001"/>
          </a:xfrm>
          <a:custGeom>
            <a:avLst/>
            <a:gdLst>
              <a:gd name="connsiteX0" fmla="*/ 0 w 5400000"/>
              <a:gd name="connsiteY0" fmla="*/ 0 h 1137861"/>
              <a:gd name="connsiteX1" fmla="*/ 5400000 w 5400000"/>
              <a:gd name="connsiteY1" fmla="*/ 0 h 1137861"/>
              <a:gd name="connsiteX2" fmla="*/ 5400000 w 5400000"/>
              <a:gd name="connsiteY2" fmla="*/ 1137861 h 1137861"/>
              <a:gd name="connsiteX3" fmla="*/ 0 w 5400000"/>
              <a:gd name="connsiteY3" fmla="*/ 1137861 h 113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1137861">
                <a:moveTo>
                  <a:pt x="0" y="0"/>
                </a:moveTo>
                <a:lnTo>
                  <a:pt x="5400000" y="0"/>
                </a:lnTo>
                <a:lnTo>
                  <a:pt x="5400000" y="1137861"/>
                </a:lnTo>
                <a:lnTo>
                  <a:pt x="0" y="1137861"/>
                </a:lnTo>
                <a:close/>
              </a:path>
            </a:pathLst>
          </a:custGeom>
        </p:spPr>
      </p:pic>
      <p:pic>
        <p:nvPicPr>
          <p:cNvPr id="15" name="Grafik 14" descr="Ein Bild, das Kleidung, Person, Schuhwerk, Menschliches Gesicht enthält.&#10;&#10;Automatisch generierte Beschreibung">
            <a:extLst>
              <a:ext uri="{FF2B5EF4-FFF2-40B4-BE49-F238E27FC236}">
                <a16:creationId xmlns:a16="http://schemas.microsoft.com/office/drawing/2014/main" id="{67400927-7885-F3A4-7B6F-ECD841124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9"/>
          <a:stretch/>
        </p:blipFill>
        <p:spPr>
          <a:xfrm>
            <a:off x="6792000" y="-50800"/>
            <a:ext cx="5400000" cy="3479800"/>
          </a:xfrm>
          <a:custGeom>
            <a:avLst/>
            <a:gdLst>
              <a:gd name="connsiteX0" fmla="*/ 0 w 5400000"/>
              <a:gd name="connsiteY0" fmla="*/ 0 h 2449589"/>
              <a:gd name="connsiteX1" fmla="*/ 5400000 w 5400000"/>
              <a:gd name="connsiteY1" fmla="*/ 0 h 2449589"/>
              <a:gd name="connsiteX2" fmla="*/ 5400000 w 5400000"/>
              <a:gd name="connsiteY2" fmla="*/ 2449589 h 2449589"/>
              <a:gd name="connsiteX3" fmla="*/ 0 w 5400000"/>
              <a:gd name="connsiteY3" fmla="*/ 2449589 h 244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2449589">
                <a:moveTo>
                  <a:pt x="0" y="0"/>
                </a:moveTo>
                <a:lnTo>
                  <a:pt x="5400000" y="0"/>
                </a:lnTo>
                <a:lnTo>
                  <a:pt x="5400000" y="2449589"/>
                </a:lnTo>
                <a:lnTo>
                  <a:pt x="0" y="2449589"/>
                </a:lnTo>
                <a:close/>
              </a:path>
            </a:pathLst>
          </a:custGeom>
        </p:spPr>
      </p:pic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E6E4AEE1-4DF3-882C-A6AE-199885FA4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 Andere Figur">
            <a:extLst>
              <a:ext uri="{FF2B5EF4-FFF2-40B4-BE49-F238E27FC236}">
                <a16:creationId xmlns:a16="http://schemas.microsoft.com/office/drawing/2014/main" id="{A93D3B82-C82A-2360-2BA3-E780FB646113}"/>
              </a:ext>
            </a:extLst>
          </p:cNvPr>
          <p:cNvSpPr/>
          <p:nvPr/>
        </p:nvSpPr>
        <p:spPr>
          <a:xfrm>
            <a:off x="2973042" y="0"/>
            <a:ext cx="9218958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A2D72C-82F3-883D-00BF-5A895BE0D43A}"/>
              </a:ext>
            </a:extLst>
          </p:cNvPr>
          <p:cNvSpPr txBox="1"/>
          <p:nvPr/>
        </p:nvSpPr>
        <p:spPr>
          <a:xfrm>
            <a:off x="5383516" y="2052000"/>
            <a:ext cx="6631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Der erste Schritt ins Berufsleben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Informationen über das Gastgewerbe, deine Berufswahl und den Schnupperbetrieb suchen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Gute Vorbereitung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Schnuppertagebuch führen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Motivation und Interesse zeigen</a:t>
            </a:r>
          </a:p>
        </p:txBody>
      </p:sp>
      <p:pic>
        <p:nvPicPr>
          <p:cNvPr id="9" name="Grafik 8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8E5DA13D-A014-D18C-0514-FEB68C205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27" y="3551734"/>
            <a:ext cx="3996000" cy="2664000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E1AD3A73-52F6-0C89-8E2F-629E22254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!! Halbmond">
            <a:extLst>
              <a:ext uri="{FF2B5EF4-FFF2-40B4-BE49-F238E27FC236}">
                <a16:creationId xmlns:a16="http://schemas.microsoft.com/office/drawing/2014/main" id="{BFE1E730-D6E6-5768-530B-1C3351F93402}"/>
              </a:ext>
            </a:extLst>
          </p:cNvPr>
          <p:cNvSpPr/>
          <p:nvPr/>
        </p:nvSpPr>
        <p:spPr>
          <a:xfrm flipV="1">
            <a:off x="0" y="0"/>
            <a:ext cx="7097488" cy="6858000"/>
          </a:xfrm>
          <a:custGeom>
            <a:avLst/>
            <a:gdLst>
              <a:gd name="connsiteX0" fmla="*/ 0 w 7097488"/>
              <a:gd name="connsiteY0" fmla="*/ 0 h 6858000"/>
              <a:gd name="connsiteX1" fmla="*/ 4267332 w 7097488"/>
              <a:gd name="connsiteY1" fmla="*/ 0 h 6858000"/>
              <a:gd name="connsiteX2" fmla="*/ 4376354 w 7097488"/>
              <a:gd name="connsiteY2" fmla="*/ 105186 h 6858000"/>
              <a:gd name="connsiteX3" fmla="*/ 7069762 w 7097488"/>
              <a:gd name="connsiteY3" fmla="*/ 5209289 h 6858000"/>
              <a:gd name="connsiteX4" fmla="*/ 6958221 w 7097488"/>
              <a:gd name="connsiteY4" fmla="*/ 6729798 h 6858000"/>
              <a:gd name="connsiteX5" fmla="*/ 6908577 w 7097488"/>
              <a:gd name="connsiteY5" fmla="*/ 6858000 h 6858000"/>
              <a:gd name="connsiteX6" fmla="*/ 0 w 70974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7488" h="6858000">
                <a:moveTo>
                  <a:pt x="0" y="0"/>
                </a:moveTo>
                <a:lnTo>
                  <a:pt x="4267332" y="0"/>
                </a:lnTo>
                <a:lnTo>
                  <a:pt x="4376354" y="105186"/>
                </a:lnTo>
                <a:cubicBezTo>
                  <a:pt x="5786115" y="1513712"/>
                  <a:pt x="6883501" y="3305357"/>
                  <a:pt x="7069762" y="5209289"/>
                </a:cubicBezTo>
                <a:cubicBezTo>
                  <a:pt x="7131847" y="5843964"/>
                  <a:pt x="7087532" y="6341751"/>
                  <a:pt x="6958221" y="6729798"/>
                </a:cubicBezTo>
                <a:lnTo>
                  <a:pt x="69085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48" name="Abgerundetes Rechteck 12">
            <a:extLst>
              <a:ext uri="{FF2B5EF4-FFF2-40B4-BE49-F238E27FC236}">
                <a16:creationId xmlns:a16="http://schemas.microsoft.com/office/drawing/2014/main" id="{B3A68F98-D37C-A4D5-309B-9D9D94FCB3FF}"/>
              </a:ext>
            </a:extLst>
          </p:cNvPr>
          <p:cNvSpPr/>
          <p:nvPr/>
        </p:nvSpPr>
        <p:spPr>
          <a:xfrm>
            <a:off x="1015182" y="5196547"/>
            <a:ext cx="4350292" cy="1151737"/>
          </a:xfrm>
          <a:prstGeom prst="roundRect">
            <a:avLst>
              <a:gd name="adj" fmla="val 6045"/>
            </a:avLst>
          </a:prstGeom>
          <a:solidFill>
            <a:srgbClr val="E3E0D6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EBA (2 Jahre)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-Restaurantangestellte	-Küchenangestellter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-Praktiker Hotellerie-Hauswirtschaft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-Systemgastronomiepraktiker/in EBA</a:t>
            </a:r>
          </a:p>
        </p:txBody>
      </p:sp>
      <p:sp>
        <p:nvSpPr>
          <p:cNvPr id="12" name="Abgerundetes Rechteck 12">
            <a:extLst>
              <a:ext uri="{FF2B5EF4-FFF2-40B4-BE49-F238E27FC236}">
                <a16:creationId xmlns:a16="http://schemas.microsoft.com/office/drawing/2014/main" id="{8DBA6159-B78D-3EAB-A94B-B425DE12C942}"/>
              </a:ext>
            </a:extLst>
          </p:cNvPr>
          <p:cNvSpPr/>
          <p:nvPr/>
        </p:nvSpPr>
        <p:spPr>
          <a:xfrm>
            <a:off x="1015182" y="1532867"/>
            <a:ext cx="7747818" cy="540001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Weiterbildung</a:t>
            </a:r>
          </a:p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-Dipl. Hotelmanager/-in NDS HF</a:t>
            </a:r>
            <a:r>
              <a:rPr lang="de-CH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de-CH" sz="1400" dirty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Abgerundetes Rechteck 12">
            <a:extLst>
              <a:ext uri="{FF2B5EF4-FFF2-40B4-BE49-F238E27FC236}">
                <a16:creationId xmlns:a16="http://schemas.microsoft.com/office/drawing/2014/main" id="{D3748EDE-4DEE-B44B-417D-1D137BD00EF2}"/>
              </a:ext>
            </a:extLst>
          </p:cNvPr>
          <p:cNvSpPr/>
          <p:nvPr/>
        </p:nvSpPr>
        <p:spPr>
          <a:xfrm>
            <a:off x="1015181" y="2221692"/>
            <a:ext cx="5294641" cy="1026688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HÖHERE FACHPRÜFUNGEN 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(eidg. Diplom)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-Leiter Restauration 		-Küchenchef 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-Leiter Gemeinschaftsgastronomie	-Gastrounternehmer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-Leiter Hotellerie – Hauswirtschaft</a:t>
            </a:r>
          </a:p>
        </p:txBody>
      </p:sp>
      <p:sp>
        <p:nvSpPr>
          <p:cNvPr id="36" name="Abgerundetes Rechteck 12">
            <a:extLst>
              <a:ext uri="{FF2B5EF4-FFF2-40B4-BE49-F238E27FC236}">
                <a16:creationId xmlns:a16="http://schemas.microsoft.com/office/drawing/2014/main" id="{CF5E625E-8766-51D2-4500-249779CB299A}"/>
              </a:ext>
            </a:extLst>
          </p:cNvPr>
          <p:cNvSpPr/>
          <p:nvPr/>
        </p:nvSpPr>
        <p:spPr>
          <a:xfrm>
            <a:off x="8917477" y="1532866"/>
            <a:ext cx="2265456" cy="540001"/>
          </a:xfrm>
          <a:prstGeom prst="roundRect">
            <a:avLst>
              <a:gd name="adj" fmla="val 6045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M. Sc. in Global </a:t>
            </a:r>
            <a:b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Business</a:t>
            </a:r>
          </a:p>
        </p:txBody>
      </p:sp>
      <p:sp>
        <p:nvSpPr>
          <p:cNvPr id="38" name="Abgerundetes Rechteck 12">
            <a:extLst>
              <a:ext uri="{FF2B5EF4-FFF2-40B4-BE49-F238E27FC236}">
                <a16:creationId xmlns:a16="http://schemas.microsoft.com/office/drawing/2014/main" id="{B38B177D-5A47-BB75-E2A6-B1CEBAF0842B}"/>
              </a:ext>
            </a:extLst>
          </p:cNvPr>
          <p:cNvSpPr/>
          <p:nvPr/>
        </p:nvSpPr>
        <p:spPr>
          <a:xfrm>
            <a:off x="8917477" y="2221692"/>
            <a:ext cx="2265455" cy="2327250"/>
          </a:xfrm>
          <a:prstGeom prst="roundRect">
            <a:avLst>
              <a:gd name="adj" fmla="val 2121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FACH-</a:t>
            </a:r>
          </a:p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HOCHSCHULE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B.Sc. in International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Management</a:t>
            </a:r>
          </a:p>
          <a:p>
            <a:endParaRPr lang="de-CH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Abgerundetes Rechteck 12">
            <a:extLst>
              <a:ext uri="{FF2B5EF4-FFF2-40B4-BE49-F238E27FC236}">
                <a16:creationId xmlns:a16="http://schemas.microsoft.com/office/drawing/2014/main" id="{B03566BB-C420-41BD-F1B9-FABBE164F25D}"/>
              </a:ext>
            </a:extLst>
          </p:cNvPr>
          <p:cNvSpPr/>
          <p:nvPr/>
        </p:nvSpPr>
        <p:spPr>
          <a:xfrm>
            <a:off x="6464300" y="2221690"/>
            <a:ext cx="2298700" cy="2327251"/>
          </a:xfrm>
          <a:prstGeom prst="roundRect">
            <a:avLst>
              <a:gd name="adj" fmla="val 1625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HÖHERE </a:t>
            </a:r>
          </a:p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FACHSCHULEN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Dipl. Hotelier-</a:t>
            </a:r>
          </a:p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Gastronom HF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Abgerundetes Rechteck 12">
            <a:extLst>
              <a:ext uri="{FF2B5EF4-FFF2-40B4-BE49-F238E27FC236}">
                <a16:creationId xmlns:a16="http://schemas.microsoft.com/office/drawing/2014/main" id="{47C3D01D-493F-D63F-08DB-5833FE4A5BA6}"/>
              </a:ext>
            </a:extLst>
          </p:cNvPr>
          <p:cNvSpPr/>
          <p:nvPr/>
        </p:nvSpPr>
        <p:spPr>
          <a:xfrm>
            <a:off x="1015182" y="3397204"/>
            <a:ext cx="5294640" cy="1151737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BERUFSPRÜFUNGEN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(mit Fachausweis)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-Bereichsleiterin Restauration	-Sommelier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-Chefkoch			-Diätköchin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-Chef de Réception 		-Gastrobetriebsleiter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-Bereichsleiter Hotellerie-Hauswirtschaft</a:t>
            </a:r>
          </a:p>
          <a:p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Abgerundetes Rechteck 12">
            <a:extLst>
              <a:ext uri="{FF2B5EF4-FFF2-40B4-BE49-F238E27FC236}">
                <a16:creationId xmlns:a16="http://schemas.microsoft.com/office/drawing/2014/main" id="{6C751F16-E9AA-043A-2C78-DECD043FF0FE}"/>
              </a:ext>
            </a:extLst>
          </p:cNvPr>
          <p:cNvSpPr/>
          <p:nvPr/>
        </p:nvSpPr>
        <p:spPr>
          <a:xfrm>
            <a:off x="5479247" y="5181323"/>
            <a:ext cx="4160054" cy="1151737"/>
          </a:xfrm>
          <a:prstGeom prst="roundRect">
            <a:avLst>
              <a:gd name="adj" fmla="val 6045"/>
            </a:avLst>
          </a:prstGeom>
          <a:solidFill>
            <a:srgbClr val="E3E0D6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EFZ (3 Jahre)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-Restaurantfachmann		-Köchin 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-Systemgastronomiefachfrau	-Kauffrau HGT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-Hotel-Kommunikationsfachmann 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-Fachfrau Hotellerie-Hauswirtschaft		</a:t>
            </a:r>
          </a:p>
        </p:txBody>
      </p:sp>
      <p:sp>
        <p:nvSpPr>
          <p:cNvPr id="46" name="Abgerundetes Rechteck 12">
            <a:extLst>
              <a:ext uri="{FF2B5EF4-FFF2-40B4-BE49-F238E27FC236}">
                <a16:creationId xmlns:a16="http://schemas.microsoft.com/office/drawing/2014/main" id="{0A80D8DE-C2BF-E5EF-A236-1DEBE6221615}"/>
              </a:ext>
            </a:extLst>
          </p:cNvPr>
          <p:cNvSpPr/>
          <p:nvPr/>
        </p:nvSpPr>
        <p:spPr>
          <a:xfrm>
            <a:off x="9753074" y="4712991"/>
            <a:ext cx="1423744" cy="1635293"/>
          </a:xfrm>
          <a:prstGeom prst="roundRect">
            <a:avLst>
              <a:gd name="adj" fmla="val 604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Gymnasium</a:t>
            </a:r>
            <a:r>
              <a:rPr lang="de-CH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sp>
        <p:nvSpPr>
          <p:cNvPr id="47" name="Abgerundetes Rechteck 12">
            <a:extLst>
              <a:ext uri="{FF2B5EF4-FFF2-40B4-BE49-F238E27FC236}">
                <a16:creationId xmlns:a16="http://schemas.microsoft.com/office/drawing/2014/main" id="{BAFB7F55-86DE-EB44-898D-EA0D1D4549F9}"/>
              </a:ext>
            </a:extLst>
          </p:cNvPr>
          <p:cNvSpPr/>
          <p:nvPr/>
        </p:nvSpPr>
        <p:spPr>
          <a:xfrm>
            <a:off x="7810757" y="4712991"/>
            <a:ext cx="1828544" cy="341486"/>
          </a:xfrm>
          <a:prstGeom prst="roundRect">
            <a:avLst>
              <a:gd name="adj" fmla="val 1348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pPr algn="ctr"/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Berufsmaturität</a:t>
            </a:r>
            <a:r>
              <a:rPr lang="de-CH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0BD39D5F-6ACE-D24A-0628-D14C628A2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78B5EDAD-A7F1-BB01-20CC-C2C8DAC43F59}"/>
              </a:ext>
            </a:extLst>
          </p:cNvPr>
          <p:cNvSpPr/>
          <p:nvPr/>
        </p:nvSpPr>
        <p:spPr>
          <a:xfrm rot="1154653">
            <a:off x="2343364" y="739585"/>
            <a:ext cx="7924176" cy="6531456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6" name="Grafik 5" descr="Ein Bild, das Karte, Kugel, Globus, Planet enthält.&#10;&#10;Automatisch generierte Beschreibung">
            <a:extLst>
              <a:ext uri="{FF2B5EF4-FFF2-40B4-BE49-F238E27FC236}">
                <a16:creationId xmlns:a16="http://schemas.microsoft.com/office/drawing/2014/main" id="{8E44C473-4104-71DD-AC75-5F65AC5A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838" y="1152627"/>
            <a:ext cx="6410531" cy="5705373"/>
          </a:xfrm>
          <a:prstGeom prst="rect">
            <a:avLst/>
          </a:prstGeom>
        </p:spPr>
      </p:pic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E17D79EF-C596-D828-F571-36E2AD45B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9E9736F-5C53-0B23-6A8E-7BDED340B960}"/>
              </a:ext>
            </a:extLst>
          </p:cNvPr>
          <p:cNvSpPr>
            <a:spLocks noChangeAspect="1"/>
          </p:cNvSpPr>
          <p:nvPr/>
        </p:nvSpPr>
        <p:spPr>
          <a:xfrm>
            <a:off x="6349134" y="3947581"/>
            <a:ext cx="2806573" cy="2351013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7" name="Grafik 6" descr="Ein Bild, das Muster, Kunst, monochrom, nähen enthält.&#10;&#10;Automatisch generierte Beschreibung">
            <a:extLst>
              <a:ext uri="{FF2B5EF4-FFF2-40B4-BE49-F238E27FC236}">
                <a16:creationId xmlns:a16="http://schemas.microsoft.com/office/drawing/2014/main" id="{82E26B37-7216-CBC4-515E-314061AFF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511" y="1298730"/>
            <a:ext cx="2718820" cy="462273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951E22B-5934-26F3-9FF2-D9BB58CC2163}"/>
              </a:ext>
            </a:extLst>
          </p:cNvPr>
          <p:cNvGrpSpPr/>
          <p:nvPr/>
        </p:nvGrpSpPr>
        <p:grpSpPr>
          <a:xfrm>
            <a:off x="428688" y="2254606"/>
            <a:ext cx="8867711" cy="3635615"/>
            <a:chOff x="428688" y="2254606"/>
            <a:chExt cx="8867711" cy="3635615"/>
          </a:xfrm>
        </p:grpSpPr>
        <p:sp>
          <p:nvSpPr>
            <p:cNvPr id="5" name="Grafik 27">
              <a:extLst>
                <a:ext uri="{FF2B5EF4-FFF2-40B4-BE49-F238E27FC236}">
                  <a16:creationId xmlns:a16="http://schemas.microsoft.com/office/drawing/2014/main" id="{3383AD12-E931-7633-936C-1A61B168DB1C}"/>
                </a:ext>
              </a:extLst>
            </p:cNvPr>
            <p:cNvSpPr>
              <a:spLocks noChangeAspect="1"/>
            </p:cNvSpPr>
            <p:nvPr/>
          </p:nvSpPr>
          <p:spPr>
            <a:xfrm rot="11276569">
              <a:off x="428688" y="2254606"/>
              <a:ext cx="5946589" cy="3635615"/>
            </a:xfrm>
            <a:custGeom>
              <a:avLst/>
              <a:gdLst>
                <a:gd name="connsiteX0" fmla="*/ 186577 w 597181"/>
                <a:gd name="connsiteY0" fmla="*/ 32442 h 505906"/>
                <a:gd name="connsiteX1" fmla="*/ 128271 w 597181"/>
                <a:gd name="connsiteY1" fmla="*/ 402416 h 505906"/>
                <a:gd name="connsiteX2" fmla="*/ 465077 w 597181"/>
                <a:gd name="connsiteY2" fmla="*/ 504442 h 505906"/>
                <a:gd name="connsiteX3" fmla="*/ 597137 w 597181"/>
                <a:gd name="connsiteY3" fmla="*/ 278742 h 505906"/>
                <a:gd name="connsiteX4" fmla="*/ 186577 w 597181"/>
                <a:gd name="connsiteY4" fmla="*/ 32442 h 50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81" h="505906">
                  <a:moveTo>
                    <a:pt x="186577" y="32442"/>
                  </a:moveTo>
                  <a:cubicBezTo>
                    <a:pt x="-5983" y="118842"/>
                    <a:pt x="-87316" y="382849"/>
                    <a:pt x="128271" y="402416"/>
                  </a:cubicBezTo>
                  <a:cubicBezTo>
                    <a:pt x="316084" y="419462"/>
                    <a:pt x="364537" y="519089"/>
                    <a:pt x="465077" y="504442"/>
                  </a:cubicBezTo>
                  <a:cubicBezTo>
                    <a:pt x="598637" y="484989"/>
                    <a:pt x="596951" y="278782"/>
                    <a:pt x="597137" y="278742"/>
                  </a:cubicBezTo>
                  <a:cubicBezTo>
                    <a:pt x="600851" y="20449"/>
                    <a:pt x="369071" y="-49431"/>
                    <a:pt x="186577" y="32442"/>
                  </a:cubicBezTo>
                  <a:close/>
                </a:path>
              </a:pathLst>
            </a:custGeom>
            <a:solidFill>
              <a:srgbClr val="7D806E"/>
            </a:solidFill>
            <a:ln w="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4" name="!! Vielen Dank">
              <a:extLst>
                <a:ext uri="{FF2B5EF4-FFF2-40B4-BE49-F238E27FC236}">
                  <a16:creationId xmlns:a16="http://schemas.microsoft.com/office/drawing/2014/main" id="{FAA4DA99-121C-299F-A0DC-242E3871CCD6}"/>
                </a:ext>
              </a:extLst>
            </p:cNvPr>
            <p:cNvSpPr txBox="1"/>
            <p:nvPr/>
          </p:nvSpPr>
          <p:spPr>
            <a:xfrm>
              <a:off x="676274" y="3333750"/>
              <a:ext cx="862012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4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Vielen Dank.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GastroSuisse	Nachwuchsmarketing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Blumenfeldstrasse 20 | 8046 Zürich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nachwuchsmarketing@gastrosuisse.ch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044 377 52 10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6AEC0919-2AA8-5895-A3D6-E1443D7781A6}"/>
              </a:ext>
            </a:extLst>
          </p:cNvPr>
          <p:cNvSpPr txBox="1"/>
          <p:nvPr/>
        </p:nvSpPr>
        <p:spPr>
          <a:xfrm>
            <a:off x="6765450" y="4913061"/>
            <a:ext cx="264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Folge uns auf Instagram!</a:t>
            </a:r>
          </a:p>
        </p:txBody>
      </p:sp>
      <p:pic>
        <p:nvPicPr>
          <p:cNvPr id="9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56C4C833-4D0E-6D18-A766-4C1AD9AA0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1">
            <a:extLst>
              <a:ext uri="{FF2B5EF4-FFF2-40B4-BE49-F238E27FC236}">
                <a16:creationId xmlns:a16="http://schemas.microsoft.com/office/drawing/2014/main" id="{CDCAE514-5EAB-FA46-0E97-9D8342C347EC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65E98A8-55BD-C958-9A1E-650788AC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/>
        </p:blipFill>
        <p:spPr>
          <a:xfrm>
            <a:off x="6635570" y="418983"/>
            <a:ext cx="1536199" cy="1478959"/>
          </a:xfrm>
          <a:custGeom>
            <a:avLst/>
            <a:gdLst>
              <a:gd name="connsiteX0" fmla="*/ 1350429 w 3561095"/>
              <a:gd name="connsiteY0" fmla="*/ 109 h 3428405"/>
              <a:gd name="connsiteX1" fmla="*/ 1694276 w 3561095"/>
              <a:gd name="connsiteY1" fmla="*/ 53938 h 3428405"/>
              <a:gd name="connsiteX2" fmla="*/ 2126118 w 3561095"/>
              <a:gd name="connsiteY2" fmla="*/ 248026 h 3428405"/>
              <a:gd name="connsiteX3" fmla="*/ 3500670 w 3561095"/>
              <a:gd name="connsiteY3" fmla="*/ 2020920 h 3428405"/>
              <a:gd name="connsiteX4" fmla="*/ 3524748 w 3561095"/>
              <a:gd name="connsiteY4" fmla="*/ 2677715 h 3428405"/>
              <a:gd name="connsiteX5" fmla="*/ 3524793 w 3561095"/>
              <a:gd name="connsiteY5" fmla="*/ 2677748 h 3428405"/>
              <a:gd name="connsiteX6" fmla="*/ 3063740 w 3561095"/>
              <a:gd name="connsiteY6" fmla="*/ 3072442 h 3428405"/>
              <a:gd name="connsiteX7" fmla="*/ 2978428 w 3561095"/>
              <a:gd name="connsiteY7" fmla="*/ 3093005 h 3428405"/>
              <a:gd name="connsiteX8" fmla="*/ 2746946 w 3561095"/>
              <a:gd name="connsiteY8" fmla="*/ 3132157 h 3428405"/>
              <a:gd name="connsiteX9" fmla="*/ 2624329 w 3561095"/>
              <a:gd name="connsiteY9" fmla="*/ 3144643 h 3428405"/>
              <a:gd name="connsiteX10" fmla="*/ 1405989 w 3561095"/>
              <a:gd name="connsiteY10" fmla="*/ 3275469 h 3428405"/>
              <a:gd name="connsiteX11" fmla="*/ 1015446 w 3561095"/>
              <a:gd name="connsiteY11" fmla="*/ 3418923 h 3428405"/>
              <a:gd name="connsiteX12" fmla="*/ 118187 w 3561095"/>
              <a:gd name="connsiteY12" fmla="*/ 2847474 h 3428405"/>
              <a:gd name="connsiteX13" fmla="*/ 95591 w 3561095"/>
              <a:gd name="connsiteY13" fmla="*/ 1817063 h 3428405"/>
              <a:gd name="connsiteX14" fmla="*/ 639133 w 3561095"/>
              <a:gd name="connsiteY14" fmla="*/ 601228 h 3428405"/>
              <a:gd name="connsiteX15" fmla="*/ 1170230 w 3561095"/>
              <a:gd name="connsiteY15" fmla="*/ 17806 h 3428405"/>
              <a:gd name="connsiteX16" fmla="*/ 1234899 w 3561095"/>
              <a:gd name="connsiteY16" fmla="*/ 6259 h 3428405"/>
              <a:gd name="connsiteX17" fmla="*/ 1350429 w 3561095"/>
              <a:gd name="connsiteY17" fmla="*/ 109 h 34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1095" h="3428405">
                <a:moveTo>
                  <a:pt x="1350429" y="109"/>
                </a:moveTo>
                <a:cubicBezTo>
                  <a:pt x="1466867" y="1899"/>
                  <a:pt x="1584891" y="25594"/>
                  <a:pt x="1694276" y="53938"/>
                </a:cubicBezTo>
                <a:cubicBezTo>
                  <a:pt x="1862630" y="97584"/>
                  <a:pt x="1979999" y="150099"/>
                  <a:pt x="2126118" y="248026"/>
                </a:cubicBezTo>
                <a:cubicBezTo>
                  <a:pt x="2747433" y="664554"/>
                  <a:pt x="3307333" y="1285864"/>
                  <a:pt x="3500670" y="2020920"/>
                </a:cubicBezTo>
                <a:cubicBezTo>
                  <a:pt x="3575857" y="2306791"/>
                  <a:pt x="3577309" y="2519265"/>
                  <a:pt x="3524748" y="2677715"/>
                </a:cubicBezTo>
                <a:lnTo>
                  <a:pt x="3524793" y="2677748"/>
                </a:lnTo>
                <a:cubicBezTo>
                  <a:pt x="3453684" y="2892129"/>
                  <a:pt x="3283715" y="3007657"/>
                  <a:pt x="3063740" y="3072442"/>
                </a:cubicBezTo>
                <a:lnTo>
                  <a:pt x="2978428" y="3093005"/>
                </a:lnTo>
                <a:lnTo>
                  <a:pt x="2746946" y="3132157"/>
                </a:lnTo>
                <a:lnTo>
                  <a:pt x="2624329" y="3144643"/>
                </a:lnTo>
                <a:cubicBezTo>
                  <a:pt x="2204495" y="3178580"/>
                  <a:pt x="1731683" y="3156505"/>
                  <a:pt x="1405989" y="3275469"/>
                </a:cubicBezTo>
                <a:cubicBezTo>
                  <a:pt x="1275458" y="3323156"/>
                  <a:pt x="1152058" y="3393648"/>
                  <a:pt x="1015446" y="3418923"/>
                </a:cubicBezTo>
                <a:cubicBezTo>
                  <a:pt x="636697" y="3488915"/>
                  <a:pt x="282382" y="3158705"/>
                  <a:pt x="118187" y="2847474"/>
                </a:cubicBezTo>
                <a:cubicBezTo>
                  <a:pt x="-50893" y="2526963"/>
                  <a:pt x="-20310" y="2149570"/>
                  <a:pt x="95591" y="1817063"/>
                </a:cubicBezTo>
                <a:cubicBezTo>
                  <a:pt x="241602" y="1398221"/>
                  <a:pt x="479205" y="1017352"/>
                  <a:pt x="639133" y="601228"/>
                </a:cubicBezTo>
                <a:cubicBezTo>
                  <a:pt x="745196" y="325201"/>
                  <a:pt x="854193" y="90936"/>
                  <a:pt x="1170230" y="17806"/>
                </a:cubicBezTo>
                <a:cubicBezTo>
                  <a:pt x="1191559" y="12874"/>
                  <a:pt x="1213137" y="9065"/>
                  <a:pt x="1234899" y="6259"/>
                </a:cubicBezTo>
                <a:cubicBezTo>
                  <a:pt x="1272980" y="1349"/>
                  <a:pt x="1311616" y="-488"/>
                  <a:pt x="1350429" y="109"/>
                </a:cubicBezTo>
                <a:close/>
              </a:path>
            </a:pathLst>
          </a:cu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502DBC5-D083-E6DC-912F-3C2086DD0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616" y="4505098"/>
            <a:ext cx="1500736" cy="1356594"/>
          </a:xfrm>
          <a:custGeom>
            <a:avLst/>
            <a:gdLst>
              <a:gd name="connsiteX0" fmla="*/ 1740038 w 3111854"/>
              <a:gd name="connsiteY0" fmla="*/ 454 h 2812968"/>
              <a:gd name="connsiteX1" fmla="*/ 2044979 w 3111854"/>
              <a:gd name="connsiteY1" fmla="*/ 28982 h 2812968"/>
              <a:gd name="connsiteX2" fmla="*/ 2411214 w 3111854"/>
              <a:gd name="connsiteY2" fmla="*/ 198594 h 2812968"/>
              <a:gd name="connsiteX3" fmla="*/ 2746915 w 3111854"/>
              <a:gd name="connsiteY3" fmla="*/ 580348 h 2812968"/>
              <a:gd name="connsiteX4" fmla="*/ 3111734 w 3111854"/>
              <a:gd name="connsiteY4" fmla="*/ 1781122 h 2812968"/>
              <a:gd name="connsiteX5" fmla="*/ 2586689 w 3111854"/>
              <a:gd name="connsiteY5" fmla="*/ 2787239 h 2812968"/>
              <a:gd name="connsiteX6" fmla="*/ 1587798 w 3111854"/>
              <a:gd name="connsiteY6" fmla="*/ 2429050 h 2812968"/>
              <a:gd name="connsiteX7" fmla="*/ 295673 w 3111854"/>
              <a:gd name="connsiteY7" fmla="*/ 1617703 h 2812968"/>
              <a:gd name="connsiteX8" fmla="*/ 122022 w 3111854"/>
              <a:gd name="connsiteY8" fmla="*/ 974683 h 2812968"/>
              <a:gd name="connsiteX9" fmla="*/ 121994 w 3111854"/>
              <a:gd name="connsiteY9" fmla="*/ 974642 h 2812968"/>
              <a:gd name="connsiteX10" fmla="*/ 856762 w 3111854"/>
              <a:gd name="connsiteY10" fmla="*/ 260761 h 2812968"/>
              <a:gd name="connsiteX11" fmla="*/ 1740038 w 3111854"/>
              <a:gd name="connsiteY11" fmla="*/ 454 h 28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1854" h="2812968">
                <a:moveTo>
                  <a:pt x="1740038" y="454"/>
                </a:moveTo>
                <a:cubicBezTo>
                  <a:pt x="1843734" y="-2170"/>
                  <a:pt x="1946356" y="6498"/>
                  <a:pt x="2044979" y="28982"/>
                </a:cubicBezTo>
                <a:cubicBezTo>
                  <a:pt x="2176476" y="58962"/>
                  <a:pt x="2300865" y="113503"/>
                  <a:pt x="2411214" y="198594"/>
                </a:cubicBezTo>
                <a:cubicBezTo>
                  <a:pt x="2546071" y="302590"/>
                  <a:pt x="2654862" y="437061"/>
                  <a:pt x="2746915" y="580348"/>
                </a:cubicBezTo>
                <a:cubicBezTo>
                  <a:pt x="2976051" y="936919"/>
                  <a:pt x="3107117" y="1357295"/>
                  <a:pt x="3111734" y="1781122"/>
                </a:cubicBezTo>
                <a:cubicBezTo>
                  <a:pt x="3115950" y="2168565"/>
                  <a:pt x="3011097" y="2661664"/>
                  <a:pt x="2586689" y="2787239"/>
                </a:cubicBezTo>
                <a:cubicBezTo>
                  <a:pt x="2226261" y="2893867"/>
                  <a:pt x="1851318" y="2648479"/>
                  <a:pt x="1587798" y="2429050"/>
                </a:cubicBezTo>
                <a:cubicBezTo>
                  <a:pt x="1056897" y="1987021"/>
                  <a:pt x="788444" y="1759945"/>
                  <a:pt x="295673" y="1617703"/>
                </a:cubicBezTo>
                <a:cubicBezTo>
                  <a:pt x="-80019" y="1509250"/>
                  <a:pt x="-49630" y="1304716"/>
                  <a:pt x="122022" y="974683"/>
                </a:cubicBezTo>
                <a:lnTo>
                  <a:pt x="121994" y="974642"/>
                </a:lnTo>
                <a:cubicBezTo>
                  <a:pt x="176809" y="869277"/>
                  <a:pt x="324533" y="563299"/>
                  <a:pt x="856762" y="260761"/>
                </a:cubicBezTo>
                <a:cubicBezTo>
                  <a:pt x="1108203" y="117821"/>
                  <a:pt x="1428952" y="8326"/>
                  <a:pt x="1740038" y="454"/>
                </a:cubicBez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5ACFD5A-DE0C-4BC0-60DD-F27368DC6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731" y="2092717"/>
            <a:ext cx="1523518" cy="1221983"/>
          </a:xfrm>
          <a:custGeom>
            <a:avLst/>
            <a:gdLst>
              <a:gd name="connsiteX0" fmla="*/ 733254 w 3531697"/>
              <a:gd name="connsiteY0" fmla="*/ 521 h 2832703"/>
              <a:gd name="connsiteX1" fmla="*/ 1474218 w 3531697"/>
              <a:gd name="connsiteY1" fmla="*/ 161813 h 2832703"/>
              <a:gd name="connsiteX2" fmla="*/ 3103700 w 3531697"/>
              <a:gd name="connsiteY2" fmla="*/ 565850 h 2832703"/>
              <a:gd name="connsiteX3" fmla="*/ 3506201 w 3531697"/>
              <a:gd name="connsiteY3" fmla="*/ 1178316 h 2832703"/>
              <a:gd name="connsiteX4" fmla="*/ 3506245 w 3531697"/>
              <a:gd name="connsiteY4" fmla="*/ 1178349 h 2832703"/>
              <a:gd name="connsiteX5" fmla="*/ 2983532 w 3531697"/>
              <a:gd name="connsiteY5" fmla="*/ 2177079 h 2832703"/>
              <a:gd name="connsiteX6" fmla="*/ 2149708 w 3531697"/>
              <a:gd name="connsiteY6" fmla="*/ 2752728 h 2832703"/>
              <a:gd name="connsiteX7" fmla="*/ 1821152 w 3531697"/>
              <a:gd name="connsiteY7" fmla="*/ 2827706 h 2832703"/>
              <a:gd name="connsiteX8" fmla="*/ 1380039 w 3531697"/>
              <a:gd name="connsiteY8" fmla="*/ 2776274 h 2832703"/>
              <a:gd name="connsiteX9" fmla="*/ 897937 w 3531697"/>
              <a:gd name="connsiteY9" fmla="*/ 2492598 h 2832703"/>
              <a:gd name="connsiteX10" fmla="*/ 103928 w 3531697"/>
              <a:gd name="connsiteY10" fmla="*/ 1362814 h 2832703"/>
              <a:gd name="connsiteX11" fmla="*/ 306986 w 3531697"/>
              <a:gd name="connsiteY11" fmla="*/ 130686 h 2832703"/>
              <a:gd name="connsiteX12" fmla="*/ 733254 w 3531697"/>
              <a:gd name="connsiteY12" fmla="*/ 521 h 28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1697" h="2832703">
                <a:moveTo>
                  <a:pt x="733254" y="521"/>
                </a:moveTo>
                <a:cubicBezTo>
                  <a:pt x="986655" y="-7335"/>
                  <a:pt x="1254927" y="75060"/>
                  <a:pt x="1474218" y="161813"/>
                </a:cubicBezTo>
                <a:cubicBezTo>
                  <a:pt x="2181076" y="441410"/>
                  <a:pt x="2539725" y="586514"/>
                  <a:pt x="3103700" y="565850"/>
                </a:cubicBezTo>
                <a:cubicBezTo>
                  <a:pt x="3533681" y="550102"/>
                  <a:pt x="3572206" y="774343"/>
                  <a:pt x="3506201" y="1178316"/>
                </a:cubicBezTo>
                <a:lnTo>
                  <a:pt x="3506245" y="1178349"/>
                </a:lnTo>
                <a:cubicBezTo>
                  <a:pt x="3485158" y="1307325"/>
                  <a:pt x="3435895" y="1677929"/>
                  <a:pt x="2983532" y="2177079"/>
                </a:cubicBezTo>
                <a:cubicBezTo>
                  <a:pt x="2769827" y="2412905"/>
                  <a:pt x="2472180" y="2637590"/>
                  <a:pt x="2149708" y="2752728"/>
                </a:cubicBezTo>
                <a:cubicBezTo>
                  <a:pt x="2042218" y="2791107"/>
                  <a:pt x="1931969" y="2817315"/>
                  <a:pt x="1821152" y="2827706"/>
                </a:cubicBezTo>
                <a:cubicBezTo>
                  <a:pt x="1673396" y="2841560"/>
                  <a:pt x="1524629" y="2827296"/>
                  <a:pt x="1380039" y="2776274"/>
                </a:cubicBezTo>
                <a:cubicBezTo>
                  <a:pt x="1203333" y="2713914"/>
                  <a:pt x="1043403" y="2610740"/>
                  <a:pt x="897937" y="2492598"/>
                </a:cubicBezTo>
                <a:cubicBezTo>
                  <a:pt x="535881" y="2198624"/>
                  <a:pt x="254410" y="1804250"/>
                  <a:pt x="103928" y="1362814"/>
                </a:cubicBezTo>
                <a:cubicBezTo>
                  <a:pt x="-33629" y="959271"/>
                  <a:pt x="-93489" y="407803"/>
                  <a:pt x="306986" y="130686"/>
                </a:cubicBezTo>
                <a:cubicBezTo>
                  <a:pt x="434527" y="42439"/>
                  <a:pt x="581214" y="5235"/>
                  <a:pt x="733254" y="521"/>
                </a:cubicBezTo>
                <a:close/>
              </a:path>
            </a:pathLst>
          </a:cu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5C41FE2-0BE6-364C-8D35-1F644A8B1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756" y="3749292"/>
            <a:ext cx="1451869" cy="1121511"/>
          </a:xfrm>
          <a:custGeom>
            <a:avLst/>
            <a:gdLst>
              <a:gd name="connsiteX0" fmla="*/ 3044557 w 3422756"/>
              <a:gd name="connsiteY0" fmla="*/ 350 h 2643940"/>
              <a:gd name="connsiteX1" fmla="*/ 3384994 w 3422756"/>
              <a:gd name="connsiteY1" fmla="*/ 439923 h 2643940"/>
              <a:gd name="connsiteX2" fmla="*/ 3385045 w 3422756"/>
              <a:gd name="connsiteY2" fmla="*/ 439936 h 2643940"/>
              <a:gd name="connsiteX3" fmla="*/ 3264563 w 3422756"/>
              <a:gd name="connsiteY3" fmla="*/ 1500341 h 2643940"/>
              <a:gd name="connsiteX4" fmla="*/ 2440796 w 3422756"/>
              <a:gd name="connsiteY4" fmla="*/ 2511604 h 2643940"/>
              <a:gd name="connsiteX5" fmla="*/ 2022579 w 3422756"/>
              <a:gd name="connsiteY5" fmla="*/ 2639490 h 2643940"/>
              <a:gd name="connsiteX6" fmla="*/ 1484982 w 3422756"/>
              <a:gd name="connsiteY6" fmla="*/ 2584168 h 2643940"/>
              <a:gd name="connsiteX7" fmla="*/ 365043 w 3422756"/>
              <a:gd name="connsiteY7" fmla="*/ 1924771 h 2643940"/>
              <a:gd name="connsiteX8" fmla="*/ 113037 w 3422756"/>
              <a:gd name="connsiteY8" fmla="*/ 788822 h 2643940"/>
              <a:gd name="connsiteX9" fmla="*/ 1182528 w 3422756"/>
              <a:gd name="connsiteY9" fmla="*/ 360396 h 2643940"/>
              <a:gd name="connsiteX10" fmla="*/ 2803199 w 3422756"/>
              <a:gd name="connsiteY10" fmla="*/ 71565 h 2643940"/>
              <a:gd name="connsiteX11" fmla="*/ 3044557 w 3422756"/>
              <a:gd name="connsiteY11" fmla="*/ 350 h 26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2756" h="2643940">
                <a:moveTo>
                  <a:pt x="3044557" y="350"/>
                </a:moveTo>
                <a:cubicBezTo>
                  <a:pt x="3242749" y="-8764"/>
                  <a:pt x="3322638" y="160762"/>
                  <a:pt x="3384994" y="439923"/>
                </a:cubicBezTo>
                <a:lnTo>
                  <a:pt x="3385045" y="439936"/>
                </a:lnTo>
                <a:cubicBezTo>
                  <a:pt x="3411577" y="558777"/>
                  <a:pt x="3498089" y="895846"/>
                  <a:pt x="3264563" y="1500341"/>
                </a:cubicBezTo>
                <a:cubicBezTo>
                  <a:pt x="3117475" y="1881130"/>
                  <a:pt x="2828051" y="2303118"/>
                  <a:pt x="2440796" y="2511604"/>
                </a:cubicBezTo>
                <a:cubicBezTo>
                  <a:pt x="2311710" y="2581100"/>
                  <a:pt x="2171756" y="2626873"/>
                  <a:pt x="2022579" y="2639490"/>
                </a:cubicBezTo>
                <a:cubicBezTo>
                  <a:pt x="1840265" y="2654906"/>
                  <a:pt x="1658715" y="2628776"/>
                  <a:pt x="1484982" y="2584168"/>
                </a:cubicBezTo>
                <a:cubicBezTo>
                  <a:pt x="1052603" y="2473203"/>
                  <a:pt x="657760" y="2244706"/>
                  <a:pt x="365043" y="1924771"/>
                </a:cubicBezTo>
                <a:cubicBezTo>
                  <a:pt x="97458" y="1632295"/>
                  <a:pt x="-152030" y="1182653"/>
                  <a:pt x="113037" y="788822"/>
                </a:cubicBezTo>
                <a:cubicBezTo>
                  <a:pt x="338157" y="454373"/>
                  <a:pt x="815222" y="378153"/>
                  <a:pt x="1182528" y="360396"/>
                </a:cubicBezTo>
                <a:cubicBezTo>
                  <a:pt x="1922494" y="324584"/>
                  <a:pt x="2299089" y="309192"/>
                  <a:pt x="2803199" y="71565"/>
                </a:cubicBezTo>
                <a:cubicBezTo>
                  <a:pt x="2899284" y="26274"/>
                  <a:pt x="2978493" y="3388"/>
                  <a:pt x="3044557" y="350"/>
                </a:cubicBezTo>
                <a:close/>
              </a:path>
            </a:pathLst>
          </a:cu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1A16522-4D3F-4C86-5FE1-0C740C4A9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7887" y="4505098"/>
            <a:ext cx="1281458" cy="1073454"/>
          </a:xfrm>
          <a:custGeom>
            <a:avLst/>
            <a:gdLst>
              <a:gd name="connsiteX0" fmla="*/ 1340073 w 2970574"/>
              <a:gd name="connsiteY0" fmla="*/ 261 h 2488396"/>
              <a:gd name="connsiteX1" fmla="*/ 2381860 w 2970574"/>
              <a:gd name="connsiteY1" fmla="*/ 433361 h 2488396"/>
              <a:gd name="connsiteX2" fmla="*/ 2919720 w 2970574"/>
              <a:gd name="connsiteY2" fmla="*/ 1222112 h 2488396"/>
              <a:gd name="connsiteX3" fmla="*/ 2919687 w 2970574"/>
              <a:gd name="connsiteY3" fmla="*/ 1222145 h 2488396"/>
              <a:gd name="connsiteX4" fmla="*/ 2641252 w 2970574"/>
              <a:gd name="connsiteY4" fmla="*/ 1776873 h 2488396"/>
              <a:gd name="connsiteX5" fmla="*/ 1310128 w 2970574"/>
              <a:gd name="connsiteY5" fmla="*/ 2276810 h 2488396"/>
              <a:gd name="connsiteX6" fmla="*/ 331240 w 2970574"/>
              <a:gd name="connsiteY6" fmla="*/ 2417660 h 2488396"/>
              <a:gd name="connsiteX7" fmla="*/ 39363 w 2970574"/>
              <a:gd name="connsiteY7" fmla="*/ 1401178 h 2488396"/>
              <a:gd name="connsiteX8" fmla="*/ 596331 w 2970574"/>
              <a:gd name="connsiteY8" fmla="*/ 372838 h 2488396"/>
              <a:gd name="connsiteX9" fmla="*/ 974036 w 2970574"/>
              <a:gd name="connsiteY9" fmla="*/ 86858 h 2488396"/>
              <a:gd name="connsiteX10" fmla="*/ 1340073 w 2970574"/>
              <a:gd name="connsiteY10" fmla="*/ 261 h 24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0574" h="2488396">
                <a:moveTo>
                  <a:pt x="1340073" y="261"/>
                </a:moveTo>
                <a:cubicBezTo>
                  <a:pt x="1717062" y="-8323"/>
                  <a:pt x="2111259" y="196859"/>
                  <a:pt x="2381860" y="433361"/>
                </a:cubicBezTo>
                <a:cubicBezTo>
                  <a:pt x="2811455" y="808792"/>
                  <a:pt x="2889309" y="1115693"/>
                  <a:pt x="2919720" y="1222112"/>
                </a:cubicBezTo>
                <a:lnTo>
                  <a:pt x="2919687" y="1222145"/>
                </a:lnTo>
                <a:cubicBezTo>
                  <a:pt x="3014904" y="1555469"/>
                  <a:pt x="3004525" y="1747880"/>
                  <a:pt x="2641252" y="1776873"/>
                </a:cubicBezTo>
                <a:cubicBezTo>
                  <a:pt x="2164772" y="1814894"/>
                  <a:pt x="1877311" y="1972183"/>
                  <a:pt x="1310128" y="2276810"/>
                </a:cubicBezTo>
                <a:cubicBezTo>
                  <a:pt x="1028596" y="2428037"/>
                  <a:pt x="640480" y="2582196"/>
                  <a:pt x="331240" y="2417660"/>
                </a:cubicBezTo>
                <a:cubicBezTo>
                  <a:pt x="-32890" y="2223898"/>
                  <a:pt x="-36712" y="1754140"/>
                  <a:pt x="39363" y="1401178"/>
                </a:cubicBezTo>
                <a:cubicBezTo>
                  <a:pt x="122587" y="1015072"/>
                  <a:pt x="320632" y="655686"/>
                  <a:pt x="596331" y="372838"/>
                </a:cubicBezTo>
                <a:cubicBezTo>
                  <a:pt x="707099" y="259170"/>
                  <a:pt x="831507" y="156672"/>
                  <a:pt x="974036" y="86858"/>
                </a:cubicBezTo>
                <a:cubicBezTo>
                  <a:pt x="1090660" y="29736"/>
                  <a:pt x="1214411" y="3123"/>
                  <a:pt x="1340073" y="261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A5650-BFAF-5A6F-AD63-F4D80E44C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851" y="1599315"/>
            <a:ext cx="1476522" cy="1356595"/>
          </a:xfrm>
          <a:custGeom>
            <a:avLst/>
            <a:gdLst>
              <a:gd name="connsiteX0" fmla="*/ 1321888 w 2424864"/>
              <a:gd name="connsiteY0" fmla="*/ 13 h 2227907"/>
              <a:gd name="connsiteX1" fmla="*/ 1595274 w 2424864"/>
              <a:gd name="connsiteY1" fmla="*/ 47096 h 2227907"/>
              <a:gd name="connsiteX2" fmla="*/ 2066685 w 2424864"/>
              <a:gd name="connsiteY2" fmla="*/ 532488 h 2227907"/>
              <a:gd name="connsiteX3" fmla="*/ 2348738 w 2424864"/>
              <a:gd name="connsiteY3" fmla="*/ 1360079 h 2227907"/>
              <a:gd name="connsiteX4" fmla="*/ 2354115 w 2424864"/>
              <a:gd name="connsiteY4" fmla="*/ 1878002 h 2227907"/>
              <a:gd name="connsiteX5" fmla="*/ 2328179 w 2424864"/>
              <a:gd name="connsiteY5" fmla="*/ 1912458 h 2227907"/>
              <a:gd name="connsiteX6" fmla="*/ 2085969 w 2424864"/>
              <a:gd name="connsiteY6" fmla="*/ 2094852 h 2227907"/>
              <a:gd name="connsiteX7" fmla="*/ 1791564 w 2424864"/>
              <a:gd name="connsiteY7" fmla="*/ 2194536 h 2227907"/>
              <a:gd name="connsiteX8" fmla="*/ 338185 w 2424864"/>
              <a:gd name="connsiteY8" fmla="*/ 1956374 h 2227907"/>
              <a:gd name="connsiteX9" fmla="*/ 33050 w 2424864"/>
              <a:gd name="connsiteY9" fmla="*/ 1651306 h 2227907"/>
              <a:gd name="connsiteX10" fmla="*/ 33014 w 2424864"/>
              <a:gd name="connsiteY10" fmla="*/ 1651311 h 2227907"/>
              <a:gd name="connsiteX11" fmla="*/ 78308 w 2424864"/>
              <a:gd name="connsiteY11" fmla="*/ 1255445 h 2227907"/>
              <a:gd name="connsiteX12" fmla="*/ 110141 w 2424864"/>
              <a:gd name="connsiteY12" fmla="*/ 1207427 h 2227907"/>
              <a:gd name="connsiteX13" fmla="*/ 203953 w 2424864"/>
              <a:gd name="connsiteY13" fmla="*/ 1085139 h 2227907"/>
              <a:gd name="connsiteX14" fmla="*/ 257335 w 2424864"/>
              <a:gd name="connsiteY14" fmla="*/ 1024330 h 2227907"/>
              <a:gd name="connsiteX15" fmla="*/ 784720 w 2424864"/>
              <a:gd name="connsiteY15" fmla="*/ 416878 h 2227907"/>
              <a:gd name="connsiteX16" fmla="*/ 908401 w 2424864"/>
              <a:gd name="connsiteY16" fmla="*/ 173341 h 2227907"/>
              <a:gd name="connsiteX17" fmla="*/ 1321888 w 2424864"/>
              <a:gd name="connsiteY17" fmla="*/ 13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4864" h="2227907">
                <a:moveTo>
                  <a:pt x="1321888" y="13"/>
                </a:moveTo>
                <a:cubicBezTo>
                  <a:pt x="1417678" y="558"/>
                  <a:pt x="1513501" y="18494"/>
                  <a:pt x="1595274" y="47096"/>
                </a:cubicBezTo>
                <a:cubicBezTo>
                  <a:pt x="1819832" y="125648"/>
                  <a:pt x="1973803" y="320793"/>
                  <a:pt x="2066685" y="532488"/>
                </a:cubicBezTo>
                <a:cubicBezTo>
                  <a:pt x="2183678" y="799153"/>
                  <a:pt x="2239654" y="1088498"/>
                  <a:pt x="2348738" y="1360079"/>
                </a:cubicBezTo>
                <a:cubicBezTo>
                  <a:pt x="2421107" y="1540216"/>
                  <a:pt x="2473401" y="1701582"/>
                  <a:pt x="2354115" y="1878002"/>
                </a:cubicBezTo>
                <a:cubicBezTo>
                  <a:pt x="2346063" y="1889907"/>
                  <a:pt x="2337389" y="1901384"/>
                  <a:pt x="2328179" y="1912458"/>
                </a:cubicBezTo>
                <a:cubicBezTo>
                  <a:pt x="2263709" y="1989984"/>
                  <a:pt x="2172994" y="2047837"/>
                  <a:pt x="2085969" y="2094852"/>
                </a:cubicBezTo>
                <a:cubicBezTo>
                  <a:pt x="1985507" y="2149111"/>
                  <a:pt x="1905596" y="2176317"/>
                  <a:pt x="1791564" y="2194536"/>
                </a:cubicBezTo>
                <a:cubicBezTo>
                  <a:pt x="1306625" y="2271941"/>
                  <a:pt x="759692" y="2223424"/>
                  <a:pt x="338185" y="1956374"/>
                </a:cubicBezTo>
                <a:cubicBezTo>
                  <a:pt x="174260" y="1852514"/>
                  <a:pt x="78595" y="1750992"/>
                  <a:pt x="33050" y="1651306"/>
                </a:cubicBezTo>
                <a:lnTo>
                  <a:pt x="33014" y="1651311"/>
                </a:lnTo>
                <a:cubicBezTo>
                  <a:pt x="-28611" y="1516439"/>
                  <a:pt x="1485" y="1384917"/>
                  <a:pt x="78308" y="1255445"/>
                </a:cubicBezTo>
                <a:lnTo>
                  <a:pt x="110141" y="1207427"/>
                </a:lnTo>
                <a:lnTo>
                  <a:pt x="203953" y="1085139"/>
                </a:lnTo>
                <a:lnTo>
                  <a:pt x="257335" y="1024330"/>
                </a:lnTo>
                <a:cubicBezTo>
                  <a:pt x="444051" y="820364"/>
                  <a:pt x="681276" y="619653"/>
                  <a:pt x="784720" y="416878"/>
                </a:cubicBezTo>
                <a:cubicBezTo>
                  <a:pt x="826174" y="335606"/>
                  <a:pt x="854006" y="246554"/>
                  <a:pt x="908401" y="173341"/>
                </a:cubicBezTo>
                <a:cubicBezTo>
                  <a:pt x="1002679" y="46503"/>
                  <a:pt x="1162238" y="-896"/>
                  <a:pt x="1321888" y="13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179C2C-B9F4-0E59-F102-F85546A07DD7}"/>
              </a:ext>
            </a:extLst>
          </p:cNvPr>
          <p:cNvSpPr txBox="1"/>
          <p:nvPr/>
        </p:nvSpPr>
        <p:spPr>
          <a:xfrm>
            <a:off x="973046" y="2985740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Köchin/Koch EFZ</a:t>
            </a: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Küchenangestellte/r EBA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EBAB08-D12E-A7A7-A735-209DDD782623}"/>
              </a:ext>
            </a:extLst>
          </p:cNvPr>
          <p:cNvSpPr txBox="1"/>
          <p:nvPr/>
        </p:nvSpPr>
        <p:spPr>
          <a:xfrm>
            <a:off x="4936423" y="1913319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Restaurantfachfrau/-fachmann EFZ</a:t>
            </a: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Restaurantangestellte/r EBA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996268-8374-2303-6BEB-74F874BA4E56}"/>
              </a:ext>
            </a:extLst>
          </p:cNvPr>
          <p:cNvSpPr txBox="1"/>
          <p:nvPr/>
        </p:nvSpPr>
        <p:spPr>
          <a:xfrm>
            <a:off x="6131720" y="3369728"/>
            <a:ext cx="591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Fachfrau/-mann Hotellerie-Hauswirtschaft EFZ</a:t>
            </a: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Praktiker/in Hotellerie-Hauswirtschaft EBA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000E78-140F-C75F-6C1F-9E33739B810D}"/>
              </a:ext>
            </a:extLst>
          </p:cNvPr>
          <p:cNvSpPr txBox="1"/>
          <p:nvPr/>
        </p:nvSpPr>
        <p:spPr>
          <a:xfrm>
            <a:off x="1039743" y="5819856"/>
            <a:ext cx="526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Hotel-Kommunikationsfachfrau/-mann EFZ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E3EBB4-EE99-A3A3-5F0C-A82E9700AC56}"/>
              </a:ext>
            </a:extLst>
          </p:cNvPr>
          <p:cNvSpPr txBox="1"/>
          <p:nvPr/>
        </p:nvSpPr>
        <p:spPr>
          <a:xfrm>
            <a:off x="3120684" y="4869759"/>
            <a:ext cx="526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Systemgastronomiefachfrau/-mann EFZ</a:t>
            </a: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Systemgastronomiepraktiker/in EBA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23FA21-57F5-3EC6-D00F-CEC03D04A426}"/>
              </a:ext>
            </a:extLst>
          </p:cNvPr>
          <p:cNvSpPr txBox="1"/>
          <p:nvPr/>
        </p:nvSpPr>
        <p:spPr>
          <a:xfrm>
            <a:off x="7900446" y="5576458"/>
            <a:ext cx="526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Kauffrau/-mann EFZ HGT</a:t>
            </a:r>
          </a:p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(Hotel-Gastro-Tourismus)</a:t>
            </a:r>
          </a:p>
        </p:txBody>
      </p:sp>
      <p:pic>
        <p:nvPicPr>
          <p:cNvPr id="3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1E836AE4-8778-5D36-4CDA-1104C6343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rPunkt">
            <a:extLst>
              <a:ext uri="{FF2B5EF4-FFF2-40B4-BE49-F238E27FC236}">
                <a16:creationId xmlns:a16="http://schemas.microsoft.com/office/drawing/2014/main" id="{6922A4B5-A38F-6250-B930-2CB95651FF7C}"/>
              </a:ext>
            </a:extLst>
          </p:cNvPr>
          <p:cNvSpPr/>
          <p:nvPr/>
        </p:nvSpPr>
        <p:spPr>
          <a:xfrm rot="1154653">
            <a:off x="2343364" y="857573"/>
            <a:ext cx="7924176" cy="6531456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F08EAB-1810-550E-2B2D-E96F358975E4}"/>
              </a:ext>
            </a:extLst>
          </p:cNvPr>
          <p:cNvSpPr txBox="1"/>
          <p:nvPr/>
        </p:nvSpPr>
        <p:spPr>
          <a:xfrm>
            <a:off x="4144145" y="2289600"/>
            <a:ext cx="34879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Themen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Lernorte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Voraussetzungen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Berufe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Tipps zum Schnuppern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Karrieremöglichkeiten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Fragen</a:t>
            </a:r>
          </a:p>
        </p:txBody>
      </p:sp>
      <p:pic>
        <p:nvPicPr>
          <p:cNvPr id="3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271ADF25-A502-1627-CC05-7329C09F2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4A850B2B-1B02-5F78-D1FD-9F5C5B2317F5}"/>
              </a:ext>
            </a:extLst>
          </p:cNvPr>
          <p:cNvSpPr/>
          <p:nvPr/>
        </p:nvSpPr>
        <p:spPr>
          <a:xfrm>
            <a:off x="2665147" y="779625"/>
            <a:ext cx="3669792" cy="3438144"/>
          </a:xfrm>
          <a:prstGeom prst="ellipse">
            <a:avLst/>
          </a:prstGeom>
          <a:solidFill>
            <a:srgbClr val="FF9A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E4A98A1-2772-5A6E-588F-593784B581F4}"/>
              </a:ext>
            </a:extLst>
          </p:cNvPr>
          <p:cNvSpPr/>
          <p:nvPr/>
        </p:nvSpPr>
        <p:spPr>
          <a:xfrm>
            <a:off x="5926195" y="779625"/>
            <a:ext cx="3669792" cy="3438144"/>
          </a:xfrm>
          <a:prstGeom prst="ellipse">
            <a:avLst/>
          </a:prstGeom>
          <a:solidFill>
            <a:srgbClr val="F7F56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CEEBF6-56DD-D3C7-4F56-9048FD38A611}"/>
              </a:ext>
            </a:extLst>
          </p:cNvPr>
          <p:cNvSpPr/>
          <p:nvPr/>
        </p:nvSpPr>
        <p:spPr>
          <a:xfrm>
            <a:off x="4295671" y="3138673"/>
            <a:ext cx="3669792" cy="3438144"/>
          </a:xfrm>
          <a:prstGeom prst="ellipse">
            <a:avLst/>
          </a:prstGeom>
          <a:solidFill>
            <a:srgbClr val="ED6E6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95D3E6C-0420-CFC5-15E5-0E25AE98D73C}"/>
              </a:ext>
            </a:extLst>
          </p:cNvPr>
          <p:cNvSpPr txBox="1"/>
          <p:nvPr/>
        </p:nvSpPr>
        <p:spPr>
          <a:xfrm>
            <a:off x="6846361" y="1606145"/>
            <a:ext cx="18294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Lernort </a:t>
            </a:r>
          </a:p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Berufs-</a:t>
            </a:r>
          </a:p>
          <a:p>
            <a:pPr algn="ctr"/>
            <a:r>
              <a:rPr lang="de-CH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fachschule</a:t>
            </a:r>
            <a:endParaRPr lang="de-CH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1 Tag oder</a:t>
            </a: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2x 5 Wochen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BD8E39C-C0E9-05A1-CCE7-E08F4783DF15}"/>
              </a:ext>
            </a:extLst>
          </p:cNvPr>
          <p:cNvSpPr txBox="1"/>
          <p:nvPr/>
        </p:nvSpPr>
        <p:spPr>
          <a:xfrm>
            <a:off x="3553468" y="1760033"/>
            <a:ext cx="1829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Lernort </a:t>
            </a:r>
          </a:p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Betrieb</a:t>
            </a:r>
          </a:p>
          <a:p>
            <a:pPr algn="ctr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4 Tage </a:t>
            </a:r>
            <a:b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p. Woche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3A4BDE2-BCC5-B26F-C0FF-6378BB7D5DBB}"/>
              </a:ext>
            </a:extLst>
          </p:cNvPr>
          <p:cNvSpPr txBox="1"/>
          <p:nvPr/>
        </p:nvSpPr>
        <p:spPr>
          <a:xfrm>
            <a:off x="4539346" y="4225913"/>
            <a:ext cx="31824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Lernort </a:t>
            </a:r>
          </a:p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Überbetriebliche Kurse</a:t>
            </a:r>
          </a:p>
          <a:p>
            <a:pPr algn="ctr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5 x 4 Tage</a:t>
            </a:r>
          </a:p>
        </p:txBody>
      </p:sp>
      <p:pic>
        <p:nvPicPr>
          <p:cNvPr id="2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B56C7D41-2F0E-FFC9-19AF-5DA79B8B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ttp://www.muwi-architektur.ch/typo3temp/pics/e5dcec7d03.jpg">
            <a:extLst>
              <a:ext uri="{FF2B5EF4-FFF2-40B4-BE49-F238E27FC236}">
                <a16:creationId xmlns:a16="http://schemas.microsoft.com/office/drawing/2014/main" id="{679A5FF9-B27C-A7A6-61B5-AF3E9B39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https://fbcdn-sphotos-c-a.akamaihd.net/hphotos-ak-prn2/v/t1.0-9/549005_374770975888277_1589389776_n.jpg?oh=609db254653cf3d32b5bc4a9123133b2&amp;oe=556F781F&amp;__gda__=1432619081_6a49bffbe6e5890804a0bccec9e73c27">
            <a:extLst>
              <a:ext uri="{FF2B5EF4-FFF2-40B4-BE49-F238E27FC236}">
                <a16:creationId xmlns:a16="http://schemas.microsoft.com/office/drawing/2014/main" id="{D29A1F03-D1B7-30DB-B0C0-CD320FFC0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http://damhyul3s75yv.cloudfront.net/photos/4665/original_Review_of_Park_Hyatt_Zurich.jpg">
            <a:extLst>
              <a:ext uri="{FF2B5EF4-FFF2-40B4-BE49-F238E27FC236}">
                <a16:creationId xmlns:a16="http://schemas.microsoft.com/office/drawing/2014/main" id="{777EDB65-92C8-499E-9956-9089C0A6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5996" cy="3429000"/>
          </a:xfrm>
          <a:custGeom>
            <a:avLst/>
            <a:gdLst>
              <a:gd name="connsiteX0" fmla="*/ 0 w 6095996"/>
              <a:gd name="connsiteY0" fmla="*/ 0 h 3429000"/>
              <a:gd name="connsiteX1" fmla="*/ 6095996 w 6095996"/>
              <a:gd name="connsiteY1" fmla="*/ 0 h 3429000"/>
              <a:gd name="connsiteX2" fmla="*/ 6095996 w 6095996"/>
              <a:gd name="connsiteY2" fmla="*/ 3429000 h 3429000"/>
              <a:gd name="connsiteX3" fmla="*/ 0 w 609599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6" h="3429000">
                <a:moveTo>
                  <a:pt x="0" y="0"/>
                </a:moveTo>
                <a:lnTo>
                  <a:pt x="6095996" y="0"/>
                </a:lnTo>
                <a:lnTo>
                  <a:pt x="609599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http://images.local.ch/bp/info-image-ad/ae/ae83af313bbb70c56a5ce95acdca2c84520f0b37/anker001_1.jpg?hmac=f3c3f2714d4e37deca59e006892e0ccd0d421565&amp;scale=crop&amp;size=470x264&amp;v=2">
            <a:extLst>
              <a:ext uri="{FF2B5EF4-FFF2-40B4-BE49-F238E27FC236}">
                <a16:creationId xmlns:a16="http://schemas.microsoft.com/office/drawing/2014/main" id="{88C2B6B7-02C6-8194-7251-C011ED88F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429000"/>
            <a:ext cx="6095988" cy="3429000"/>
          </a:xfrm>
          <a:custGeom>
            <a:avLst/>
            <a:gdLst>
              <a:gd name="connsiteX0" fmla="*/ 0 w 6095988"/>
              <a:gd name="connsiteY0" fmla="*/ 0 h 3429000"/>
              <a:gd name="connsiteX1" fmla="*/ 6095988 w 6095988"/>
              <a:gd name="connsiteY1" fmla="*/ 0 h 3429000"/>
              <a:gd name="connsiteX2" fmla="*/ 6095988 w 6095988"/>
              <a:gd name="connsiteY2" fmla="*/ 3429000 h 3429000"/>
              <a:gd name="connsiteX3" fmla="*/ 0 w 609598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88" h="3429000">
                <a:moveTo>
                  <a:pt x="0" y="0"/>
                </a:moveTo>
                <a:lnTo>
                  <a:pt x="6095988" y="0"/>
                </a:lnTo>
                <a:lnTo>
                  <a:pt x="609598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!! Logo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A274B530-DA66-CFAB-F3C4-4FFC98EA6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http://www.spitalinformation.ch/uploads/tx_hplusinfo/klinikbilder/702_844_org.jpg">
            <a:extLst>
              <a:ext uri="{FF2B5EF4-FFF2-40B4-BE49-F238E27FC236}">
                <a16:creationId xmlns:a16="http://schemas.microsoft.com/office/drawing/2014/main" id="{424AF474-7FCD-328C-86A2-8CDABF5B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http://static.a-z.ch/__ip/_XmA4DB74_NTFM2boZd7O1O4auI/230bb99fca8a45962383e11a144781d846361e12/remote.adjust.rotate=0&amp;remote.size.w=640&amp;remote.size.h=640&amp;local.crop.h=366&amp;local.crop.w=640&amp;local.crop.x=0&amp;local.crop.y=233,teaser-detail/das-unispital-zuerich-hat-platzprobleme-archiv">
            <a:extLst>
              <a:ext uri="{FF2B5EF4-FFF2-40B4-BE49-F238E27FC236}">
                <a16:creationId xmlns:a16="http://schemas.microsoft.com/office/drawing/2014/main" id="{63BDE4AB-B147-816F-4B0C-E218C03E7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900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D807A52-3FFB-1F95-4B20-A1032C842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3" name="Grafik 22" descr="http://www.saentispark-shopping.ch/uploads/pics/migros-restaurant-salatbuffet.jpg">
            <a:extLst>
              <a:ext uri="{FF2B5EF4-FFF2-40B4-BE49-F238E27FC236}">
                <a16:creationId xmlns:a16="http://schemas.microsoft.com/office/drawing/2014/main" id="{AA89577E-A603-3363-A905-F29FAF50F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429000"/>
            <a:ext cx="6095996" cy="3429000"/>
          </a:xfrm>
          <a:custGeom>
            <a:avLst/>
            <a:gdLst>
              <a:gd name="connsiteX0" fmla="*/ 0 w 6095996"/>
              <a:gd name="connsiteY0" fmla="*/ 0 h 3429000"/>
              <a:gd name="connsiteX1" fmla="*/ 6095996 w 6095996"/>
              <a:gd name="connsiteY1" fmla="*/ 0 h 3429000"/>
              <a:gd name="connsiteX2" fmla="*/ 6095996 w 6095996"/>
              <a:gd name="connsiteY2" fmla="*/ 3429000 h 3429000"/>
              <a:gd name="connsiteX3" fmla="*/ 0 w 609599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6" h="3429000">
                <a:moveTo>
                  <a:pt x="0" y="0"/>
                </a:moveTo>
                <a:lnTo>
                  <a:pt x="6095996" y="0"/>
                </a:lnTo>
                <a:lnTo>
                  <a:pt x="60959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86B79F78-C284-46D4-01D7-D03978F42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124B57C-7D8F-6A03-8D6B-B4CB39FA391D}"/>
              </a:ext>
            </a:extLst>
          </p:cNvPr>
          <p:cNvSpPr/>
          <p:nvPr/>
        </p:nvSpPr>
        <p:spPr>
          <a:xfrm>
            <a:off x="0" y="19050"/>
            <a:ext cx="4191000" cy="6858000"/>
          </a:xfrm>
          <a:prstGeom prst="rect">
            <a:avLst/>
          </a:pr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1">
            <a:extLst>
              <a:ext uri="{FF2B5EF4-FFF2-40B4-BE49-F238E27FC236}">
                <a16:creationId xmlns:a16="http://schemas.microsoft.com/office/drawing/2014/main" id="{CDCAE514-5EAB-FA46-0E97-9D8342C347EC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14" name="Grafik 13" descr="Ein Bild, das Person, Büroausstattung, Kleidung, Anzug enthält.&#10;&#10;Automatisch generierte Beschreibung">
            <a:extLst>
              <a:ext uri="{FF2B5EF4-FFF2-40B4-BE49-F238E27FC236}">
                <a16:creationId xmlns:a16="http://schemas.microsoft.com/office/drawing/2014/main" id="{A0A70EFD-8619-CDDB-4C0C-AA5CEF9C7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228" y="3251200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5B11073-44E3-F0AD-F9EB-51F134ED9D56}"/>
              </a:ext>
            </a:extLst>
          </p:cNvPr>
          <p:cNvSpPr txBox="1"/>
          <p:nvPr/>
        </p:nvSpPr>
        <p:spPr>
          <a:xfrm>
            <a:off x="6848513" y="1692000"/>
            <a:ext cx="34879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Arbeitszeiten / Ferien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42h / Woche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5 Wochen Ferien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Bruttolohn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1 Jahr CHF 1020.-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2 Jahr CHF 1300.-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3 Jahr CHF 1550.-</a:t>
            </a:r>
          </a:p>
        </p:txBody>
      </p:sp>
      <p:pic>
        <p:nvPicPr>
          <p:cNvPr id="6" name="!! Logo" descr="Ein Bild, das Schrif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EFD022EF-8779-9BA5-B28A-C900413FC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BC8BA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91B2D20D-1DF7-0BC4-DC1D-0FB11655DE1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4DEFFD66-300E-B8AB-4D92-E35406435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17967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230426">
                  <a:extLst>
                    <a:ext uri="{9D8B030D-6E8A-4147-A177-3AD203B41FA5}">
                      <a16:colId xmlns:a16="http://schemas.microsoft.com/office/drawing/2014/main" val="1491427970"/>
                    </a:ext>
                  </a:extLst>
                </a:gridCol>
                <a:gridCol w="717873">
                  <a:extLst>
                    <a:ext uri="{9D8B030D-6E8A-4147-A177-3AD203B41FA5}">
                      <a16:colId xmlns:a16="http://schemas.microsoft.com/office/drawing/2014/main" val="1986997667"/>
                    </a:ext>
                  </a:extLst>
                </a:gridCol>
                <a:gridCol w="717873">
                  <a:extLst>
                    <a:ext uri="{9D8B030D-6E8A-4147-A177-3AD203B41FA5}">
                      <a16:colId xmlns:a16="http://schemas.microsoft.com/office/drawing/2014/main" val="3595219491"/>
                    </a:ext>
                  </a:extLst>
                </a:gridCol>
                <a:gridCol w="717873">
                  <a:extLst>
                    <a:ext uri="{9D8B030D-6E8A-4147-A177-3AD203B41FA5}">
                      <a16:colId xmlns:a16="http://schemas.microsoft.com/office/drawing/2014/main" val="90026576"/>
                    </a:ext>
                  </a:extLst>
                </a:gridCol>
                <a:gridCol w="717873">
                  <a:extLst>
                    <a:ext uri="{9D8B030D-6E8A-4147-A177-3AD203B41FA5}">
                      <a16:colId xmlns:a16="http://schemas.microsoft.com/office/drawing/2014/main" val="4072299912"/>
                    </a:ext>
                  </a:extLst>
                </a:gridCol>
                <a:gridCol w="717873">
                  <a:extLst>
                    <a:ext uri="{9D8B030D-6E8A-4147-A177-3AD203B41FA5}">
                      <a16:colId xmlns:a16="http://schemas.microsoft.com/office/drawing/2014/main" val="3109771731"/>
                    </a:ext>
                  </a:extLst>
                </a:gridCol>
                <a:gridCol w="717873">
                  <a:extLst>
                    <a:ext uri="{9D8B030D-6E8A-4147-A177-3AD203B41FA5}">
                      <a16:colId xmlns:a16="http://schemas.microsoft.com/office/drawing/2014/main" val="3230112313"/>
                    </a:ext>
                  </a:extLst>
                </a:gridCol>
                <a:gridCol w="1011250">
                  <a:extLst>
                    <a:ext uri="{9D8B030D-6E8A-4147-A177-3AD203B41FA5}">
                      <a16:colId xmlns:a16="http://schemas.microsoft.com/office/drawing/2014/main" val="83438018"/>
                    </a:ext>
                  </a:extLst>
                </a:gridCol>
                <a:gridCol w="3643085">
                  <a:extLst>
                    <a:ext uri="{9D8B030D-6E8A-4147-A177-3AD203B41FA5}">
                      <a16:colId xmlns:a16="http://schemas.microsoft.com/office/drawing/2014/main" val="4084952297"/>
                    </a:ext>
                  </a:extLst>
                </a:gridCol>
              </a:tblGrid>
              <a:tr h="1431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de-CH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WOCHEN-SCHULE</a:t>
                      </a:r>
                      <a:endParaRPr lang="de-CH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(TAGE)</a:t>
                      </a:r>
                      <a:endParaRPr lang="de-CH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BLOCK-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UNTERRICHT</a:t>
                      </a:r>
                    </a:p>
                    <a:p>
                      <a:pPr algn="ctr"/>
                      <a:r>
                        <a:rPr lang="de-CH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(WOCHEN)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ÜK</a:t>
                      </a:r>
                    </a:p>
                    <a:p>
                      <a:pPr algn="ctr"/>
                      <a:r>
                        <a:rPr lang="de-CH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(TAGE)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SCHULSTANDORTE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511789"/>
                  </a:ext>
                </a:extLst>
              </a:tr>
              <a:tr h="548681">
                <a:tc>
                  <a:txBody>
                    <a:bodyPr/>
                    <a:lstStyle/>
                    <a:p>
                      <a:pPr algn="ctr"/>
                      <a:endParaRPr lang="de-CH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1.J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2.J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3.J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1.J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2.J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3.J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CH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760955"/>
                  </a:ext>
                </a:extLst>
              </a:tr>
              <a:tr h="937204"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REFA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Wochenschule: kantonal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Block: </a:t>
                      </a:r>
                      <a:r>
                        <a:rPr lang="de-CH" sz="14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Weggis</a:t>
                      </a: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de-CH" sz="1400" b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Berghotel </a:t>
                      </a:r>
                      <a:r>
                        <a:rPr lang="de-CH" sz="14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Randolins</a:t>
                      </a: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St. Moritz</a:t>
                      </a:r>
                      <a:endParaRPr lang="de-CH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6101640"/>
                  </a:ext>
                </a:extLst>
              </a:tr>
              <a:tr h="688810"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KOCH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Wochenschule: kantonal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Block: Interlaken </a:t>
                      </a:r>
                      <a:endParaRPr lang="de-CH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48041"/>
                  </a:ext>
                </a:extLst>
              </a:tr>
              <a:tr h="937204"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HOFA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Wochenschule: Zürich, Bern, Basel (EBA)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Block: Interlaken, </a:t>
                      </a:r>
                      <a:r>
                        <a:rPr lang="de-CH" sz="14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Pontresina</a:t>
                      </a:r>
                      <a:endParaRPr lang="de-CH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7046428"/>
                  </a:ext>
                </a:extLst>
              </a:tr>
              <a:tr h="688810"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SYGA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Wochenschule: Zürich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Block: Weggis</a:t>
                      </a:r>
                      <a:endParaRPr lang="de-CH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844122"/>
                  </a:ext>
                </a:extLst>
              </a:tr>
              <a:tr h="688810"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KV HGT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Wochenschule: kantonal </a:t>
                      </a:r>
                    </a:p>
                    <a:p>
                      <a:pPr marL="0" marR="0" lvl="0" indent="0" algn="l" defTabSz="1043056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«Block»: kantonal (SOG Minerva)</a:t>
                      </a:r>
                      <a:endParaRPr lang="de-CH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8196074"/>
                  </a:ext>
                </a:extLst>
              </a:tr>
              <a:tr h="937204">
                <a:tc>
                  <a:txBody>
                    <a:bodyPr/>
                    <a:lstStyle/>
                    <a:p>
                      <a:pPr algn="ctr"/>
                      <a:r>
                        <a:rPr lang="de-CH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HOKO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Wochenschule: Luzern, Zürich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Block: Interlaken, Brig, </a:t>
                      </a:r>
                      <a:r>
                        <a:rPr lang="de-CH" sz="1400" b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Passugg</a:t>
                      </a:r>
                      <a:r>
                        <a:rPr lang="de-CH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(SOG SSTH)</a:t>
                      </a:r>
                      <a:endParaRPr lang="de-CH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E7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806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93977"/>
                  </a:ext>
                </a:extLst>
              </a:tr>
            </a:tbl>
          </a:graphicData>
        </a:graphic>
      </p:graphicFrame>
      <p:pic>
        <p:nvPicPr>
          <p:cNvPr id="20" name="!! Logo">
            <a:extLst>
              <a:ext uri="{FF2B5EF4-FFF2-40B4-BE49-F238E27FC236}">
                <a16:creationId xmlns:a16="http://schemas.microsoft.com/office/drawing/2014/main" id="{C3F11554-3380-41D8-AE0B-D1AAD2BC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51" y="433174"/>
            <a:ext cx="2508691" cy="7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Breitbild</PresentationFormat>
  <Paragraphs>322</Paragraphs>
  <Slides>26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Bürkli Mike</dc:creator>
  <cp:lastModifiedBy>Bürkli Mike</cp:lastModifiedBy>
  <cp:revision>65</cp:revision>
  <dcterms:created xsi:type="dcterms:W3CDTF">2023-12-05T09:00:30Z</dcterms:created>
  <dcterms:modified xsi:type="dcterms:W3CDTF">2024-06-07T09:20:53Z</dcterms:modified>
</cp:coreProperties>
</file>